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5"/>
  </p:notesMasterIdLst>
  <p:sldIdLst>
    <p:sldId id="256" r:id="rId5"/>
    <p:sldId id="258" r:id="rId6"/>
    <p:sldId id="274" r:id="rId7"/>
    <p:sldId id="275" r:id="rId8"/>
    <p:sldId id="263" r:id="rId9"/>
    <p:sldId id="257" r:id="rId10"/>
    <p:sldId id="259" r:id="rId11"/>
    <p:sldId id="266" r:id="rId12"/>
    <p:sldId id="264" r:id="rId13"/>
    <p:sldId id="265" r:id="rId14"/>
    <p:sldId id="260" r:id="rId15"/>
    <p:sldId id="261" r:id="rId16"/>
    <p:sldId id="272" r:id="rId17"/>
    <p:sldId id="267" r:id="rId18"/>
    <p:sldId id="269" r:id="rId19"/>
    <p:sldId id="268" r:id="rId20"/>
    <p:sldId id="270" r:id="rId21"/>
    <p:sldId id="271" r:id="rId22"/>
    <p:sldId id="262"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11890-04E2-14C9-FDF7-EF1AB734B9C8}" name="Arzitha Rachakonda" initials="AR" userId="S::w0768828@myscc.ca::f8d48291-a0d7-4936-97c7-76978160605d" providerId="AD"/>
  <p188:author id="{5C2EBA9A-5435-AF11-53B9-D460AD33DB94}" name="Alejandro Rodriguez Orama" initials="AO" userId="S::w0795089@myscc.ca::d58719d3-9568-47d7-af82-cb77dbaa372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794D1F-DAC5-47FE-9BFB-FD5087DE8750}" v="2" dt="2023-06-14T17:47:03.002"/>
    <p1510:client id="{211BABDA-8A60-B854-ED91-6BB6781C5CE6}" v="1" dt="2023-06-15T12:53:20.230"/>
    <p1510:client id="{4962948C-D6F3-423B-95B5-92A4E4C0DB22}" v="5" dt="2023-06-14T20:44:33.370"/>
    <p1510:client id="{60375B42-FA6B-46D8-9B26-E33B478A4995}" v="866" dt="2023-06-14T20:43:51.891"/>
    <p1510:client id="{9EA0266A-15E1-40FD-8879-39EECD6DA742}" v="48" dt="2023-06-15T12:48:00.012"/>
    <p1510:client id="{A1C19DD0-EC20-3EB0-1D1A-73BC6FCEC9A8}" v="3" dt="2023-06-14T17:44:25.492"/>
    <p1510:client id="{AF56051B-2B83-45D1-ADEC-5EF123078BD1}" v="34" dt="2023-06-14T16:32:02.247"/>
    <p1510:client id="{C1FBE392-D0C9-447B-83F7-F7B4E7DE96C1}" v="5" dt="2023-06-14T17:11:36.575"/>
    <p1510:client id="{D1B0E286-C4CF-4BD4-9A7A-1B6C0F67D1B8}" v="71" dt="2023-06-14T20:13:52.506"/>
    <p1510:client id="{EE34E947-9D0A-462E-B949-D34CA9C72B6B}" v="1064" dt="2023-06-14T16:34:55.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6BEBA98-53AD-4171-96A0-6F1670971DE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4641F0-388C-4DAE-AC26-15707CF1973F}">
      <dgm:prSet/>
      <dgm:spPr/>
      <dgm:t>
        <a:bodyPr/>
        <a:lstStyle/>
        <a:p>
          <a:r>
            <a:rPr lang="en-US"/>
            <a:t>The Problem with Recycling</a:t>
          </a:r>
        </a:p>
      </dgm:t>
    </dgm:pt>
    <dgm:pt modelId="{061F3006-7D24-4477-9EC8-52D1DCCD4FEC}" type="parTrans" cxnId="{C111B66E-5CBF-44A7-B3B1-076A98EC887F}">
      <dgm:prSet/>
      <dgm:spPr/>
      <dgm:t>
        <a:bodyPr/>
        <a:lstStyle/>
        <a:p>
          <a:endParaRPr lang="en-US"/>
        </a:p>
      </dgm:t>
    </dgm:pt>
    <dgm:pt modelId="{8C6F4652-B317-4846-BD5A-0F24D0BCC18D}" type="sibTrans" cxnId="{C111B66E-5CBF-44A7-B3B1-076A98EC887F}">
      <dgm:prSet/>
      <dgm:spPr/>
      <dgm:t>
        <a:bodyPr/>
        <a:lstStyle/>
        <a:p>
          <a:endParaRPr lang="en-US"/>
        </a:p>
      </dgm:t>
    </dgm:pt>
    <dgm:pt modelId="{D8F56127-0AAE-420C-9C21-9424DBA3215D}">
      <dgm:prSet/>
      <dgm:spPr/>
      <dgm:t>
        <a:bodyPr/>
        <a:lstStyle/>
        <a:p>
          <a:r>
            <a:rPr lang="en-US"/>
            <a:t>The Solution: AI</a:t>
          </a:r>
        </a:p>
      </dgm:t>
    </dgm:pt>
    <dgm:pt modelId="{08C1BFBE-1928-4996-B13F-02C1F042739E}" type="parTrans" cxnId="{4E6220B6-73A3-433E-8F53-B76C22B886E9}">
      <dgm:prSet/>
      <dgm:spPr/>
      <dgm:t>
        <a:bodyPr/>
        <a:lstStyle/>
        <a:p>
          <a:endParaRPr lang="en-US"/>
        </a:p>
      </dgm:t>
    </dgm:pt>
    <dgm:pt modelId="{C6C39CCF-019D-4581-A8FC-77A87521C5DC}" type="sibTrans" cxnId="{4E6220B6-73A3-433E-8F53-B76C22B886E9}">
      <dgm:prSet/>
      <dgm:spPr/>
      <dgm:t>
        <a:bodyPr/>
        <a:lstStyle/>
        <a:p>
          <a:endParaRPr lang="en-US"/>
        </a:p>
      </dgm:t>
    </dgm:pt>
    <dgm:pt modelId="{FA2913AD-A119-4649-846C-2769078D54A5}">
      <dgm:prSet/>
      <dgm:spPr/>
      <dgm:t>
        <a:bodyPr/>
        <a:lstStyle/>
        <a:p>
          <a:r>
            <a:rPr lang="en-US"/>
            <a:t>How AI Can Help</a:t>
          </a:r>
        </a:p>
      </dgm:t>
    </dgm:pt>
    <dgm:pt modelId="{5A210029-C99F-4F15-84DD-58FC4E676428}" type="parTrans" cxnId="{E74C207D-2BBC-4476-9535-0120F1DAAC33}">
      <dgm:prSet/>
      <dgm:spPr/>
      <dgm:t>
        <a:bodyPr/>
        <a:lstStyle/>
        <a:p>
          <a:endParaRPr lang="en-US"/>
        </a:p>
      </dgm:t>
    </dgm:pt>
    <dgm:pt modelId="{C288CF78-703B-4963-AC8D-D8C847B4191D}" type="sibTrans" cxnId="{E74C207D-2BBC-4476-9535-0120F1DAAC33}">
      <dgm:prSet/>
      <dgm:spPr/>
      <dgm:t>
        <a:bodyPr/>
        <a:lstStyle/>
        <a:p>
          <a:endParaRPr lang="en-US"/>
        </a:p>
      </dgm:t>
    </dgm:pt>
    <dgm:pt modelId="{BCA513D1-8FCD-4D28-96E5-C21013621513}">
      <dgm:prSet/>
      <dgm:spPr/>
      <dgm:t>
        <a:bodyPr/>
        <a:lstStyle/>
        <a:p>
          <a:r>
            <a:rPr lang="en-US"/>
            <a:t>The Benefits of AI Recycling</a:t>
          </a:r>
        </a:p>
      </dgm:t>
    </dgm:pt>
    <dgm:pt modelId="{CE1D4964-FAEF-4447-814B-255CC2462A8C}" type="parTrans" cxnId="{39768EE2-E4F1-4635-8AC1-F6EEEC9AE215}">
      <dgm:prSet/>
      <dgm:spPr/>
      <dgm:t>
        <a:bodyPr/>
        <a:lstStyle/>
        <a:p>
          <a:endParaRPr lang="en-US"/>
        </a:p>
      </dgm:t>
    </dgm:pt>
    <dgm:pt modelId="{86F034D8-8573-4413-895E-5166347CA4DF}" type="sibTrans" cxnId="{39768EE2-E4F1-4635-8AC1-F6EEEC9AE215}">
      <dgm:prSet/>
      <dgm:spPr/>
      <dgm:t>
        <a:bodyPr/>
        <a:lstStyle/>
        <a:p>
          <a:endParaRPr lang="en-US"/>
        </a:p>
      </dgm:t>
    </dgm:pt>
    <dgm:pt modelId="{6BD706AC-9317-437F-95D0-2CFB03710CFD}">
      <dgm:prSet/>
      <dgm:spPr/>
      <dgm:t>
        <a:bodyPr/>
        <a:lstStyle/>
        <a:p>
          <a:r>
            <a:rPr lang="en-US"/>
            <a:t>Challenges and Limitations</a:t>
          </a:r>
        </a:p>
      </dgm:t>
    </dgm:pt>
    <dgm:pt modelId="{A5356D71-094A-4662-9D8C-79DF7AFE21B4}" type="parTrans" cxnId="{44B6B69B-E6DE-436D-893C-84CB7AA2C68E}">
      <dgm:prSet/>
      <dgm:spPr/>
      <dgm:t>
        <a:bodyPr/>
        <a:lstStyle/>
        <a:p>
          <a:endParaRPr lang="en-US"/>
        </a:p>
      </dgm:t>
    </dgm:pt>
    <dgm:pt modelId="{2BDC5027-586B-4F4C-8835-4BE290843EE3}" type="sibTrans" cxnId="{44B6B69B-E6DE-436D-893C-84CB7AA2C68E}">
      <dgm:prSet/>
      <dgm:spPr/>
      <dgm:t>
        <a:bodyPr/>
        <a:lstStyle/>
        <a:p>
          <a:endParaRPr lang="en-US"/>
        </a:p>
      </dgm:t>
    </dgm:pt>
    <dgm:pt modelId="{55F2C347-41E6-4661-AA97-9519FFAC8E0E}">
      <dgm:prSet/>
      <dgm:spPr/>
      <dgm:t>
        <a:bodyPr/>
        <a:lstStyle/>
        <a:p>
          <a:r>
            <a:rPr lang="en-US"/>
            <a:t>The Future of Recycling</a:t>
          </a:r>
        </a:p>
      </dgm:t>
    </dgm:pt>
    <dgm:pt modelId="{206C34D2-0187-45C1-86EC-0F2F0605BB9D}" type="parTrans" cxnId="{1BDAD9D4-FF16-47B6-91A7-F79D04A45280}">
      <dgm:prSet/>
      <dgm:spPr/>
      <dgm:t>
        <a:bodyPr/>
        <a:lstStyle/>
        <a:p>
          <a:endParaRPr lang="en-US"/>
        </a:p>
      </dgm:t>
    </dgm:pt>
    <dgm:pt modelId="{D35BD8C0-08E9-4FEE-8F0C-4736FC7206AA}" type="sibTrans" cxnId="{1BDAD9D4-FF16-47B6-91A7-F79D04A45280}">
      <dgm:prSet/>
      <dgm:spPr/>
      <dgm:t>
        <a:bodyPr/>
        <a:lstStyle/>
        <a:p>
          <a:endParaRPr lang="en-US"/>
        </a:p>
      </dgm:t>
    </dgm:pt>
    <dgm:pt modelId="{1251292F-4867-4AA2-AD24-154EAAD2043F}" type="pres">
      <dgm:prSet presAssocID="{C6BEBA98-53AD-4171-96A0-6F1670971DEE}" presName="root" presStyleCnt="0">
        <dgm:presLayoutVars>
          <dgm:dir/>
          <dgm:resizeHandles val="exact"/>
        </dgm:presLayoutVars>
      </dgm:prSet>
      <dgm:spPr/>
    </dgm:pt>
    <dgm:pt modelId="{E6BBA72E-A760-46DD-B493-FB95A1580DCB}" type="pres">
      <dgm:prSet presAssocID="{834641F0-388C-4DAE-AC26-15707CF1973F}" presName="compNode" presStyleCnt="0"/>
      <dgm:spPr/>
    </dgm:pt>
    <dgm:pt modelId="{808E46FF-F195-4424-ACE3-B9698A71F43D}" type="pres">
      <dgm:prSet presAssocID="{834641F0-388C-4DAE-AC26-15707CF1973F}" presName="bgRect" presStyleLbl="bgShp" presStyleIdx="0" presStyleCnt="6"/>
      <dgm:spPr/>
    </dgm:pt>
    <dgm:pt modelId="{48A7D1D7-E768-4399-9DB0-215AC289D356}" type="pres">
      <dgm:prSet presAssocID="{834641F0-388C-4DAE-AC26-15707CF1973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cycle"/>
        </a:ext>
      </dgm:extLst>
    </dgm:pt>
    <dgm:pt modelId="{0D93F9CF-B8FF-4250-8D7B-3B5EEF8217B0}" type="pres">
      <dgm:prSet presAssocID="{834641F0-388C-4DAE-AC26-15707CF1973F}" presName="spaceRect" presStyleCnt="0"/>
      <dgm:spPr/>
    </dgm:pt>
    <dgm:pt modelId="{3082D867-473A-4ACE-964C-555511B0D29B}" type="pres">
      <dgm:prSet presAssocID="{834641F0-388C-4DAE-AC26-15707CF1973F}" presName="parTx" presStyleLbl="revTx" presStyleIdx="0" presStyleCnt="6">
        <dgm:presLayoutVars>
          <dgm:chMax val="0"/>
          <dgm:chPref val="0"/>
        </dgm:presLayoutVars>
      </dgm:prSet>
      <dgm:spPr/>
    </dgm:pt>
    <dgm:pt modelId="{D00DD9EC-A180-4A4F-ABDA-9761B9239BF7}" type="pres">
      <dgm:prSet presAssocID="{8C6F4652-B317-4846-BD5A-0F24D0BCC18D}" presName="sibTrans" presStyleCnt="0"/>
      <dgm:spPr/>
    </dgm:pt>
    <dgm:pt modelId="{B125A93D-B320-48CE-818F-7C897FFD6F06}" type="pres">
      <dgm:prSet presAssocID="{D8F56127-0AAE-420C-9C21-9424DBA3215D}" presName="compNode" presStyleCnt="0"/>
      <dgm:spPr/>
    </dgm:pt>
    <dgm:pt modelId="{87D5AAD7-F908-45D0-A9EE-4D7A96B429C5}" type="pres">
      <dgm:prSet presAssocID="{D8F56127-0AAE-420C-9C21-9424DBA3215D}" presName="bgRect" presStyleLbl="bgShp" presStyleIdx="1" presStyleCnt="6"/>
      <dgm:spPr/>
    </dgm:pt>
    <dgm:pt modelId="{955695A9-4FDE-4D4C-B333-153CED85C113}" type="pres">
      <dgm:prSet presAssocID="{D8F56127-0AAE-420C-9C21-9424DBA3215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166F7EC-7516-4E2D-BD07-CB4D8F326F6A}" type="pres">
      <dgm:prSet presAssocID="{D8F56127-0AAE-420C-9C21-9424DBA3215D}" presName="spaceRect" presStyleCnt="0"/>
      <dgm:spPr/>
    </dgm:pt>
    <dgm:pt modelId="{2924C7B1-F8BF-4918-9C2E-D3099C4B72B5}" type="pres">
      <dgm:prSet presAssocID="{D8F56127-0AAE-420C-9C21-9424DBA3215D}" presName="parTx" presStyleLbl="revTx" presStyleIdx="1" presStyleCnt="6">
        <dgm:presLayoutVars>
          <dgm:chMax val="0"/>
          <dgm:chPref val="0"/>
        </dgm:presLayoutVars>
      </dgm:prSet>
      <dgm:spPr/>
    </dgm:pt>
    <dgm:pt modelId="{F7768A1A-FE0A-4816-8281-F4DC50728F10}" type="pres">
      <dgm:prSet presAssocID="{C6C39CCF-019D-4581-A8FC-77A87521C5DC}" presName="sibTrans" presStyleCnt="0"/>
      <dgm:spPr/>
    </dgm:pt>
    <dgm:pt modelId="{6DF2440C-769A-4334-BC33-22BDD7191211}" type="pres">
      <dgm:prSet presAssocID="{FA2913AD-A119-4649-846C-2769078D54A5}" presName="compNode" presStyleCnt="0"/>
      <dgm:spPr/>
    </dgm:pt>
    <dgm:pt modelId="{45CA3D74-DF5A-40BD-80F1-34BD700F5817}" type="pres">
      <dgm:prSet presAssocID="{FA2913AD-A119-4649-846C-2769078D54A5}" presName="bgRect" presStyleLbl="bgShp" presStyleIdx="2" presStyleCnt="6"/>
      <dgm:spPr/>
    </dgm:pt>
    <dgm:pt modelId="{7CD34794-C7BC-4397-8FD5-5662D80F841E}" type="pres">
      <dgm:prSet presAssocID="{FA2913AD-A119-4649-846C-2769078D54A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BFD004C8-02A5-45CA-936E-309F3C040E5C}" type="pres">
      <dgm:prSet presAssocID="{FA2913AD-A119-4649-846C-2769078D54A5}" presName="spaceRect" presStyleCnt="0"/>
      <dgm:spPr/>
    </dgm:pt>
    <dgm:pt modelId="{283D78EB-1B4F-4552-A8DF-DED1FFC2C042}" type="pres">
      <dgm:prSet presAssocID="{FA2913AD-A119-4649-846C-2769078D54A5}" presName="parTx" presStyleLbl="revTx" presStyleIdx="2" presStyleCnt="6">
        <dgm:presLayoutVars>
          <dgm:chMax val="0"/>
          <dgm:chPref val="0"/>
        </dgm:presLayoutVars>
      </dgm:prSet>
      <dgm:spPr/>
    </dgm:pt>
    <dgm:pt modelId="{A9DE5E57-7C63-4B16-985A-954A6513FD2B}" type="pres">
      <dgm:prSet presAssocID="{C288CF78-703B-4963-AC8D-D8C847B4191D}" presName="sibTrans" presStyleCnt="0"/>
      <dgm:spPr/>
    </dgm:pt>
    <dgm:pt modelId="{A89594C7-C52A-428F-A36F-8715B6603004}" type="pres">
      <dgm:prSet presAssocID="{BCA513D1-8FCD-4D28-96E5-C21013621513}" presName="compNode" presStyleCnt="0"/>
      <dgm:spPr/>
    </dgm:pt>
    <dgm:pt modelId="{BE2BB68F-D4DE-4145-A127-D19A5B5782E6}" type="pres">
      <dgm:prSet presAssocID="{BCA513D1-8FCD-4D28-96E5-C21013621513}" presName="bgRect" presStyleLbl="bgShp" presStyleIdx="3" presStyleCnt="6"/>
      <dgm:spPr/>
    </dgm:pt>
    <dgm:pt modelId="{841BF751-0910-4907-90CC-6E0D1FE60BB2}" type="pres">
      <dgm:prSet presAssocID="{BCA513D1-8FCD-4D28-96E5-C2101362151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peat"/>
        </a:ext>
      </dgm:extLst>
    </dgm:pt>
    <dgm:pt modelId="{E423CC28-B889-4CBA-B77B-CC49424A7BC8}" type="pres">
      <dgm:prSet presAssocID="{BCA513D1-8FCD-4D28-96E5-C21013621513}" presName="spaceRect" presStyleCnt="0"/>
      <dgm:spPr/>
    </dgm:pt>
    <dgm:pt modelId="{A923F580-3031-47A4-8498-76B130705BF7}" type="pres">
      <dgm:prSet presAssocID="{BCA513D1-8FCD-4D28-96E5-C21013621513}" presName="parTx" presStyleLbl="revTx" presStyleIdx="3" presStyleCnt="6">
        <dgm:presLayoutVars>
          <dgm:chMax val="0"/>
          <dgm:chPref val="0"/>
        </dgm:presLayoutVars>
      </dgm:prSet>
      <dgm:spPr/>
    </dgm:pt>
    <dgm:pt modelId="{36472783-B2F8-46C5-A8C3-5A74975BC294}" type="pres">
      <dgm:prSet presAssocID="{86F034D8-8573-4413-895E-5166347CA4DF}" presName="sibTrans" presStyleCnt="0"/>
      <dgm:spPr/>
    </dgm:pt>
    <dgm:pt modelId="{902FAD66-F3CB-4E85-8A0B-D6006AA9111D}" type="pres">
      <dgm:prSet presAssocID="{6BD706AC-9317-437F-95D0-2CFB03710CFD}" presName="compNode" presStyleCnt="0"/>
      <dgm:spPr/>
    </dgm:pt>
    <dgm:pt modelId="{E59411BB-B52C-4EAC-A675-48F2E27C0C28}" type="pres">
      <dgm:prSet presAssocID="{6BD706AC-9317-437F-95D0-2CFB03710CFD}" presName="bgRect" presStyleLbl="bgShp" presStyleIdx="4" presStyleCnt="6"/>
      <dgm:spPr/>
    </dgm:pt>
    <dgm:pt modelId="{4446FD0D-C200-4FF6-914E-A506F53B12D2}" type="pres">
      <dgm:prSet presAssocID="{6BD706AC-9317-437F-95D0-2CFB03710CF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243B7996-E595-4539-BBA1-B4BA1FFE6E49}" type="pres">
      <dgm:prSet presAssocID="{6BD706AC-9317-437F-95D0-2CFB03710CFD}" presName="spaceRect" presStyleCnt="0"/>
      <dgm:spPr/>
    </dgm:pt>
    <dgm:pt modelId="{9E4ACF61-9A1F-49EB-BF3F-EFE23B54F94C}" type="pres">
      <dgm:prSet presAssocID="{6BD706AC-9317-437F-95D0-2CFB03710CFD}" presName="parTx" presStyleLbl="revTx" presStyleIdx="4" presStyleCnt="6">
        <dgm:presLayoutVars>
          <dgm:chMax val="0"/>
          <dgm:chPref val="0"/>
        </dgm:presLayoutVars>
      </dgm:prSet>
      <dgm:spPr/>
    </dgm:pt>
    <dgm:pt modelId="{A386E89E-B894-4139-9111-C9206A7418D8}" type="pres">
      <dgm:prSet presAssocID="{2BDC5027-586B-4F4C-8835-4BE290843EE3}" presName="sibTrans" presStyleCnt="0"/>
      <dgm:spPr/>
    </dgm:pt>
    <dgm:pt modelId="{208973D1-8A46-4BCA-9DFF-D6FC9D3548F2}" type="pres">
      <dgm:prSet presAssocID="{55F2C347-41E6-4661-AA97-9519FFAC8E0E}" presName="compNode" presStyleCnt="0"/>
      <dgm:spPr/>
    </dgm:pt>
    <dgm:pt modelId="{512AA71B-8439-4049-9519-15212C2AF719}" type="pres">
      <dgm:prSet presAssocID="{55F2C347-41E6-4661-AA97-9519FFAC8E0E}" presName="bgRect" presStyleLbl="bgShp" presStyleIdx="5" presStyleCnt="6"/>
      <dgm:spPr/>
    </dgm:pt>
    <dgm:pt modelId="{615C1D2F-C7CF-4EEB-A479-20DE316E9A65}" type="pres">
      <dgm:prSet presAssocID="{55F2C347-41E6-4661-AA97-9519FFAC8E0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cycle Sign"/>
        </a:ext>
      </dgm:extLst>
    </dgm:pt>
    <dgm:pt modelId="{2482492E-4B8C-40F9-A3FF-AE2AA3BF8726}" type="pres">
      <dgm:prSet presAssocID="{55F2C347-41E6-4661-AA97-9519FFAC8E0E}" presName="spaceRect" presStyleCnt="0"/>
      <dgm:spPr/>
    </dgm:pt>
    <dgm:pt modelId="{9A40A9E3-9F5E-4F40-901C-8529AC18FE65}" type="pres">
      <dgm:prSet presAssocID="{55F2C347-41E6-4661-AA97-9519FFAC8E0E}" presName="parTx" presStyleLbl="revTx" presStyleIdx="5" presStyleCnt="6">
        <dgm:presLayoutVars>
          <dgm:chMax val="0"/>
          <dgm:chPref val="0"/>
        </dgm:presLayoutVars>
      </dgm:prSet>
      <dgm:spPr/>
    </dgm:pt>
  </dgm:ptLst>
  <dgm:cxnLst>
    <dgm:cxn modelId="{B45A7F0C-6F62-42F6-8158-80F069D0385C}" type="presOf" srcId="{FA2913AD-A119-4649-846C-2769078D54A5}" destId="{283D78EB-1B4F-4552-A8DF-DED1FFC2C042}" srcOrd="0" destOrd="0" presId="urn:microsoft.com/office/officeart/2018/2/layout/IconVerticalSolidList"/>
    <dgm:cxn modelId="{BB4A3714-506A-49D3-ACDF-99FF674574E9}" type="presOf" srcId="{55F2C347-41E6-4661-AA97-9519FFAC8E0E}" destId="{9A40A9E3-9F5E-4F40-901C-8529AC18FE65}" srcOrd="0" destOrd="0" presId="urn:microsoft.com/office/officeart/2018/2/layout/IconVerticalSolidList"/>
    <dgm:cxn modelId="{AA46C61C-3A8C-4776-86E7-B0AF845180B3}" type="presOf" srcId="{D8F56127-0AAE-420C-9C21-9424DBA3215D}" destId="{2924C7B1-F8BF-4918-9C2E-D3099C4B72B5}" srcOrd="0" destOrd="0" presId="urn:microsoft.com/office/officeart/2018/2/layout/IconVerticalSolidList"/>
    <dgm:cxn modelId="{CCB93D4E-15DE-49B1-8644-B9A157143E4F}" type="presOf" srcId="{6BD706AC-9317-437F-95D0-2CFB03710CFD}" destId="{9E4ACF61-9A1F-49EB-BF3F-EFE23B54F94C}" srcOrd="0" destOrd="0" presId="urn:microsoft.com/office/officeart/2018/2/layout/IconVerticalSolidList"/>
    <dgm:cxn modelId="{C111B66E-5CBF-44A7-B3B1-076A98EC887F}" srcId="{C6BEBA98-53AD-4171-96A0-6F1670971DEE}" destId="{834641F0-388C-4DAE-AC26-15707CF1973F}" srcOrd="0" destOrd="0" parTransId="{061F3006-7D24-4477-9EC8-52D1DCCD4FEC}" sibTransId="{8C6F4652-B317-4846-BD5A-0F24D0BCC18D}"/>
    <dgm:cxn modelId="{34A7D36F-3909-4CF9-80FF-71E26F76774D}" type="presOf" srcId="{BCA513D1-8FCD-4D28-96E5-C21013621513}" destId="{A923F580-3031-47A4-8498-76B130705BF7}" srcOrd="0" destOrd="0" presId="urn:microsoft.com/office/officeart/2018/2/layout/IconVerticalSolidList"/>
    <dgm:cxn modelId="{E74C207D-2BBC-4476-9535-0120F1DAAC33}" srcId="{C6BEBA98-53AD-4171-96A0-6F1670971DEE}" destId="{FA2913AD-A119-4649-846C-2769078D54A5}" srcOrd="2" destOrd="0" parTransId="{5A210029-C99F-4F15-84DD-58FC4E676428}" sibTransId="{C288CF78-703B-4963-AC8D-D8C847B4191D}"/>
    <dgm:cxn modelId="{44B6B69B-E6DE-436D-893C-84CB7AA2C68E}" srcId="{C6BEBA98-53AD-4171-96A0-6F1670971DEE}" destId="{6BD706AC-9317-437F-95D0-2CFB03710CFD}" srcOrd="4" destOrd="0" parTransId="{A5356D71-094A-4662-9D8C-79DF7AFE21B4}" sibTransId="{2BDC5027-586B-4F4C-8835-4BE290843EE3}"/>
    <dgm:cxn modelId="{0DEEEEB3-3C65-4243-9FDB-CAB5ED68E9C1}" type="presOf" srcId="{C6BEBA98-53AD-4171-96A0-6F1670971DEE}" destId="{1251292F-4867-4AA2-AD24-154EAAD2043F}" srcOrd="0" destOrd="0" presId="urn:microsoft.com/office/officeart/2018/2/layout/IconVerticalSolidList"/>
    <dgm:cxn modelId="{4E6220B6-73A3-433E-8F53-B76C22B886E9}" srcId="{C6BEBA98-53AD-4171-96A0-6F1670971DEE}" destId="{D8F56127-0AAE-420C-9C21-9424DBA3215D}" srcOrd="1" destOrd="0" parTransId="{08C1BFBE-1928-4996-B13F-02C1F042739E}" sibTransId="{C6C39CCF-019D-4581-A8FC-77A87521C5DC}"/>
    <dgm:cxn modelId="{B531C5BA-5D73-4958-954D-63CCF491DA8A}" type="presOf" srcId="{834641F0-388C-4DAE-AC26-15707CF1973F}" destId="{3082D867-473A-4ACE-964C-555511B0D29B}" srcOrd="0" destOrd="0" presId="urn:microsoft.com/office/officeart/2018/2/layout/IconVerticalSolidList"/>
    <dgm:cxn modelId="{1BDAD9D4-FF16-47B6-91A7-F79D04A45280}" srcId="{C6BEBA98-53AD-4171-96A0-6F1670971DEE}" destId="{55F2C347-41E6-4661-AA97-9519FFAC8E0E}" srcOrd="5" destOrd="0" parTransId="{206C34D2-0187-45C1-86EC-0F2F0605BB9D}" sibTransId="{D35BD8C0-08E9-4FEE-8F0C-4736FC7206AA}"/>
    <dgm:cxn modelId="{39768EE2-E4F1-4635-8AC1-F6EEEC9AE215}" srcId="{C6BEBA98-53AD-4171-96A0-6F1670971DEE}" destId="{BCA513D1-8FCD-4D28-96E5-C21013621513}" srcOrd="3" destOrd="0" parTransId="{CE1D4964-FAEF-4447-814B-255CC2462A8C}" sibTransId="{86F034D8-8573-4413-895E-5166347CA4DF}"/>
    <dgm:cxn modelId="{5CFAFA6D-3D03-4E6D-A30D-EAEF2DDC0C0E}" type="presParOf" srcId="{1251292F-4867-4AA2-AD24-154EAAD2043F}" destId="{E6BBA72E-A760-46DD-B493-FB95A1580DCB}" srcOrd="0" destOrd="0" presId="urn:microsoft.com/office/officeart/2018/2/layout/IconVerticalSolidList"/>
    <dgm:cxn modelId="{5C908E03-1B01-431A-BD2F-2A3BEED1CFC9}" type="presParOf" srcId="{E6BBA72E-A760-46DD-B493-FB95A1580DCB}" destId="{808E46FF-F195-4424-ACE3-B9698A71F43D}" srcOrd="0" destOrd="0" presId="urn:microsoft.com/office/officeart/2018/2/layout/IconVerticalSolidList"/>
    <dgm:cxn modelId="{EBD91FCB-BA48-434F-86BC-742910BDB96B}" type="presParOf" srcId="{E6BBA72E-A760-46DD-B493-FB95A1580DCB}" destId="{48A7D1D7-E768-4399-9DB0-215AC289D356}" srcOrd="1" destOrd="0" presId="urn:microsoft.com/office/officeart/2018/2/layout/IconVerticalSolidList"/>
    <dgm:cxn modelId="{4070AFB3-08EE-4EF4-ABAF-F5D5FB7223B6}" type="presParOf" srcId="{E6BBA72E-A760-46DD-B493-FB95A1580DCB}" destId="{0D93F9CF-B8FF-4250-8D7B-3B5EEF8217B0}" srcOrd="2" destOrd="0" presId="urn:microsoft.com/office/officeart/2018/2/layout/IconVerticalSolidList"/>
    <dgm:cxn modelId="{B2512F2C-1785-48AE-838D-0F48373B7976}" type="presParOf" srcId="{E6BBA72E-A760-46DD-B493-FB95A1580DCB}" destId="{3082D867-473A-4ACE-964C-555511B0D29B}" srcOrd="3" destOrd="0" presId="urn:microsoft.com/office/officeart/2018/2/layout/IconVerticalSolidList"/>
    <dgm:cxn modelId="{32353644-B6F7-4353-A129-8AA4D6B59226}" type="presParOf" srcId="{1251292F-4867-4AA2-AD24-154EAAD2043F}" destId="{D00DD9EC-A180-4A4F-ABDA-9761B9239BF7}" srcOrd="1" destOrd="0" presId="urn:microsoft.com/office/officeart/2018/2/layout/IconVerticalSolidList"/>
    <dgm:cxn modelId="{3ED416D7-743D-4E9E-A5AE-0E5C4082DA53}" type="presParOf" srcId="{1251292F-4867-4AA2-AD24-154EAAD2043F}" destId="{B125A93D-B320-48CE-818F-7C897FFD6F06}" srcOrd="2" destOrd="0" presId="urn:microsoft.com/office/officeart/2018/2/layout/IconVerticalSolidList"/>
    <dgm:cxn modelId="{0C1BB9CE-3728-4492-AF95-53486141F0D1}" type="presParOf" srcId="{B125A93D-B320-48CE-818F-7C897FFD6F06}" destId="{87D5AAD7-F908-45D0-A9EE-4D7A96B429C5}" srcOrd="0" destOrd="0" presId="urn:microsoft.com/office/officeart/2018/2/layout/IconVerticalSolidList"/>
    <dgm:cxn modelId="{E914AEFC-9B94-4750-9D89-6ACC8B360211}" type="presParOf" srcId="{B125A93D-B320-48CE-818F-7C897FFD6F06}" destId="{955695A9-4FDE-4D4C-B333-153CED85C113}" srcOrd="1" destOrd="0" presId="urn:microsoft.com/office/officeart/2018/2/layout/IconVerticalSolidList"/>
    <dgm:cxn modelId="{679BAA71-FB1B-4F2B-A249-FA5DB195BA23}" type="presParOf" srcId="{B125A93D-B320-48CE-818F-7C897FFD6F06}" destId="{8166F7EC-7516-4E2D-BD07-CB4D8F326F6A}" srcOrd="2" destOrd="0" presId="urn:microsoft.com/office/officeart/2018/2/layout/IconVerticalSolidList"/>
    <dgm:cxn modelId="{99AB6027-ED5A-423D-ACDD-C4061B3C8547}" type="presParOf" srcId="{B125A93D-B320-48CE-818F-7C897FFD6F06}" destId="{2924C7B1-F8BF-4918-9C2E-D3099C4B72B5}" srcOrd="3" destOrd="0" presId="urn:microsoft.com/office/officeart/2018/2/layout/IconVerticalSolidList"/>
    <dgm:cxn modelId="{7FA85CFF-8D02-4FFC-AABB-9299B77735B1}" type="presParOf" srcId="{1251292F-4867-4AA2-AD24-154EAAD2043F}" destId="{F7768A1A-FE0A-4816-8281-F4DC50728F10}" srcOrd="3" destOrd="0" presId="urn:microsoft.com/office/officeart/2018/2/layout/IconVerticalSolidList"/>
    <dgm:cxn modelId="{C33031C4-3BAC-4FEE-8893-73209AB107DA}" type="presParOf" srcId="{1251292F-4867-4AA2-AD24-154EAAD2043F}" destId="{6DF2440C-769A-4334-BC33-22BDD7191211}" srcOrd="4" destOrd="0" presId="urn:microsoft.com/office/officeart/2018/2/layout/IconVerticalSolidList"/>
    <dgm:cxn modelId="{6BF1D7AD-7406-4F63-B3EE-98BF7CE907B5}" type="presParOf" srcId="{6DF2440C-769A-4334-BC33-22BDD7191211}" destId="{45CA3D74-DF5A-40BD-80F1-34BD700F5817}" srcOrd="0" destOrd="0" presId="urn:microsoft.com/office/officeart/2018/2/layout/IconVerticalSolidList"/>
    <dgm:cxn modelId="{028D8CCA-29B0-42F9-A2A7-8C6E8ABA739B}" type="presParOf" srcId="{6DF2440C-769A-4334-BC33-22BDD7191211}" destId="{7CD34794-C7BC-4397-8FD5-5662D80F841E}" srcOrd="1" destOrd="0" presId="urn:microsoft.com/office/officeart/2018/2/layout/IconVerticalSolidList"/>
    <dgm:cxn modelId="{AFBC66B6-8D33-47F1-8A5E-BC127F169773}" type="presParOf" srcId="{6DF2440C-769A-4334-BC33-22BDD7191211}" destId="{BFD004C8-02A5-45CA-936E-309F3C040E5C}" srcOrd="2" destOrd="0" presId="urn:microsoft.com/office/officeart/2018/2/layout/IconVerticalSolidList"/>
    <dgm:cxn modelId="{2ED4BEFA-07F2-4E93-B167-C6DED6C4842D}" type="presParOf" srcId="{6DF2440C-769A-4334-BC33-22BDD7191211}" destId="{283D78EB-1B4F-4552-A8DF-DED1FFC2C042}" srcOrd="3" destOrd="0" presId="urn:microsoft.com/office/officeart/2018/2/layout/IconVerticalSolidList"/>
    <dgm:cxn modelId="{8355CCD8-ED09-4A52-BFB1-1A8885892D3B}" type="presParOf" srcId="{1251292F-4867-4AA2-AD24-154EAAD2043F}" destId="{A9DE5E57-7C63-4B16-985A-954A6513FD2B}" srcOrd="5" destOrd="0" presId="urn:microsoft.com/office/officeart/2018/2/layout/IconVerticalSolidList"/>
    <dgm:cxn modelId="{E9D4892A-E64F-4694-93C0-8EB64A134121}" type="presParOf" srcId="{1251292F-4867-4AA2-AD24-154EAAD2043F}" destId="{A89594C7-C52A-428F-A36F-8715B6603004}" srcOrd="6" destOrd="0" presId="urn:microsoft.com/office/officeart/2018/2/layout/IconVerticalSolidList"/>
    <dgm:cxn modelId="{6C30AADE-A698-42BF-BD5A-DD7F3A4AEF45}" type="presParOf" srcId="{A89594C7-C52A-428F-A36F-8715B6603004}" destId="{BE2BB68F-D4DE-4145-A127-D19A5B5782E6}" srcOrd="0" destOrd="0" presId="urn:microsoft.com/office/officeart/2018/2/layout/IconVerticalSolidList"/>
    <dgm:cxn modelId="{66A84FF0-21AD-4EDE-ABB2-C28C51AACD5B}" type="presParOf" srcId="{A89594C7-C52A-428F-A36F-8715B6603004}" destId="{841BF751-0910-4907-90CC-6E0D1FE60BB2}" srcOrd="1" destOrd="0" presId="urn:microsoft.com/office/officeart/2018/2/layout/IconVerticalSolidList"/>
    <dgm:cxn modelId="{52FF3410-E635-4BB5-A4F9-13CCEF6CFDE2}" type="presParOf" srcId="{A89594C7-C52A-428F-A36F-8715B6603004}" destId="{E423CC28-B889-4CBA-B77B-CC49424A7BC8}" srcOrd="2" destOrd="0" presId="urn:microsoft.com/office/officeart/2018/2/layout/IconVerticalSolidList"/>
    <dgm:cxn modelId="{5AAA0073-1290-4492-A860-2C5379441809}" type="presParOf" srcId="{A89594C7-C52A-428F-A36F-8715B6603004}" destId="{A923F580-3031-47A4-8498-76B130705BF7}" srcOrd="3" destOrd="0" presId="urn:microsoft.com/office/officeart/2018/2/layout/IconVerticalSolidList"/>
    <dgm:cxn modelId="{0E767B11-1664-4149-AD85-836B3E72833D}" type="presParOf" srcId="{1251292F-4867-4AA2-AD24-154EAAD2043F}" destId="{36472783-B2F8-46C5-A8C3-5A74975BC294}" srcOrd="7" destOrd="0" presId="urn:microsoft.com/office/officeart/2018/2/layout/IconVerticalSolidList"/>
    <dgm:cxn modelId="{3D7F7265-28FC-4009-8291-CB06F1B1F8B5}" type="presParOf" srcId="{1251292F-4867-4AA2-AD24-154EAAD2043F}" destId="{902FAD66-F3CB-4E85-8A0B-D6006AA9111D}" srcOrd="8" destOrd="0" presId="urn:microsoft.com/office/officeart/2018/2/layout/IconVerticalSolidList"/>
    <dgm:cxn modelId="{2A803EA3-C581-4C14-82BD-F76050119458}" type="presParOf" srcId="{902FAD66-F3CB-4E85-8A0B-D6006AA9111D}" destId="{E59411BB-B52C-4EAC-A675-48F2E27C0C28}" srcOrd="0" destOrd="0" presId="urn:microsoft.com/office/officeart/2018/2/layout/IconVerticalSolidList"/>
    <dgm:cxn modelId="{383EE7A4-FC9B-4D4E-A1CC-1508ED33FF2E}" type="presParOf" srcId="{902FAD66-F3CB-4E85-8A0B-D6006AA9111D}" destId="{4446FD0D-C200-4FF6-914E-A506F53B12D2}" srcOrd="1" destOrd="0" presId="urn:microsoft.com/office/officeart/2018/2/layout/IconVerticalSolidList"/>
    <dgm:cxn modelId="{D5CC66C5-A0BF-4B07-AF80-DBC6DC863782}" type="presParOf" srcId="{902FAD66-F3CB-4E85-8A0B-D6006AA9111D}" destId="{243B7996-E595-4539-BBA1-B4BA1FFE6E49}" srcOrd="2" destOrd="0" presId="urn:microsoft.com/office/officeart/2018/2/layout/IconVerticalSolidList"/>
    <dgm:cxn modelId="{784A9832-2D60-41AD-8BC6-AB045A5C7F72}" type="presParOf" srcId="{902FAD66-F3CB-4E85-8A0B-D6006AA9111D}" destId="{9E4ACF61-9A1F-49EB-BF3F-EFE23B54F94C}" srcOrd="3" destOrd="0" presId="urn:microsoft.com/office/officeart/2018/2/layout/IconVerticalSolidList"/>
    <dgm:cxn modelId="{01498E4A-48F8-4F3C-B9E9-3BF9D4F879E8}" type="presParOf" srcId="{1251292F-4867-4AA2-AD24-154EAAD2043F}" destId="{A386E89E-B894-4139-9111-C9206A7418D8}" srcOrd="9" destOrd="0" presId="urn:microsoft.com/office/officeart/2018/2/layout/IconVerticalSolidList"/>
    <dgm:cxn modelId="{8B8A25BC-0C9A-4985-B07B-1142B192B9EC}" type="presParOf" srcId="{1251292F-4867-4AA2-AD24-154EAAD2043F}" destId="{208973D1-8A46-4BCA-9DFF-D6FC9D3548F2}" srcOrd="10" destOrd="0" presId="urn:microsoft.com/office/officeart/2018/2/layout/IconVerticalSolidList"/>
    <dgm:cxn modelId="{DA68EC71-E227-4492-832F-0B347BE82D97}" type="presParOf" srcId="{208973D1-8A46-4BCA-9DFF-D6FC9D3548F2}" destId="{512AA71B-8439-4049-9519-15212C2AF719}" srcOrd="0" destOrd="0" presId="urn:microsoft.com/office/officeart/2018/2/layout/IconVerticalSolidList"/>
    <dgm:cxn modelId="{9AA4EC19-F798-4AEF-BA58-64E4C95903E1}" type="presParOf" srcId="{208973D1-8A46-4BCA-9DFF-D6FC9D3548F2}" destId="{615C1D2F-C7CF-4EEB-A479-20DE316E9A65}" srcOrd="1" destOrd="0" presId="urn:microsoft.com/office/officeart/2018/2/layout/IconVerticalSolidList"/>
    <dgm:cxn modelId="{9F9223BB-7DCE-4A50-A4C0-88B4935152F0}" type="presParOf" srcId="{208973D1-8A46-4BCA-9DFF-D6FC9D3548F2}" destId="{2482492E-4B8C-40F9-A3FF-AE2AA3BF8726}" srcOrd="2" destOrd="0" presId="urn:microsoft.com/office/officeart/2018/2/layout/IconVerticalSolidList"/>
    <dgm:cxn modelId="{A15D9C26-8F43-442C-8843-38FF1E179B88}" type="presParOf" srcId="{208973D1-8A46-4BCA-9DFF-D6FC9D3548F2}" destId="{9A40A9E3-9F5E-4F40-901C-8529AC18FE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803E95-079A-4B46-851D-4DCF741DD16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6E3EFA5-FA07-4BB9-95B8-96E1E1ACA91A}">
      <dgm:prSet phldr="0"/>
      <dgm:spPr/>
      <dgm:t>
        <a:bodyPr/>
        <a:lstStyle/>
        <a:p>
          <a:pPr>
            <a:lnSpc>
              <a:spcPct val="100000"/>
            </a:lnSpc>
          </a:pPr>
          <a:r>
            <a:rPr lang="en-US"/>
            <a:t>Canadians</a:t>
          </a:r>
          <a:r>
            <a:rPr lang="en-US">
              <a:latin typeface="Calibri Light" panose="020F0302020204030204"/>
            </a:rPr>
            <a:t> produce</a:t>
          </a:r>
          <a:r>
            <a:rPr lang="en-US"/>
            <a:t> 3 million </a:t>
          </a:r>
          <a:r>
            <a:rPr lang="en-US" err="1"/>
            <a:t>tonnes</a:t>
          </a:r>
          <a:r>
            <a:rPr lang="en-US"/>
            <a:t> of plastic waste every year. Only 9% is recycled</a:t>
          </a:r>
          <a:r>
            <a:rPr lang="en-US">
              <a:latin typeface="Calibri Light" panose="020F0302020204030204"/>
            </a:rPr>
            <a:t>.</a:t>
          </a:r>
          <a:endParaRPr lang="en-US"/>
        </a:p>
      </dgm:t>
    </dgm:pt>
    <dgm:pt modelId="{F838CCE4-65EB-4546-A251-24CA7187A15F}" type="parTrans" cxnId="{781BAA39-4125-4013-BE32-707D60122A3D}">
      <dgm:prSet/>
      <dgm:spPr/>
      <dgm:t>
        <a:bodyPr/>
        <a:lstStyle/>
        <a:p>
          <a:endParaRPr lang="en-US"/>
        </a:p>
      </dgm:t>
    </dgm:pt>
    <dgm:pt modelId="{5BE57AD7-664C-443A-B346-E4010A6FF566}" type="sibTrans" cxnId="{781BAA39-4125-4013-BE32-707D60122A3D}">
      <dgm:prSet/>
      <dgm:spPr/>
      <dgm:t>
        <a:bodyPr/>
        <a:lstStyle/>
        <a:p>
          <a:endParaRPr lang="en-US"/>
        </a:p>
      </dgm:t>
    </dgm:pt>
    <dgm:pt modelId="{C4DE6F4E-B2F1-4236-8DBB-5470FE628838}">
      <dgm:prSet phldr="0"/>
      <dgm:spPr/>
      <dgm:t>
        <a:bodyPr/>
        <a:lstStyle/>
        <a:p>
          <a:pPr>
            <a:lnSpc>
              <a:spcPct val="100000"/>
            </a:lnSpc>
          </a:pPr>
          <a:r>
            <a:rPr lang="en-US">
              <a:solidFill>
                <a:srgbClr val="374151"/>
              </a:solidFill>
            </a:rPr>
            <a:t>Canada's overall recycling rate stands at approximately 30</a:t>
          </a:r>
          <a:r>
            <a:rPr lang="en-US">
              <a:latin typeface="Calibri Light" panose="020F0302020204030204"/>
            </a:rPr>
            <a:t>%</a:t>
          </a:r>
          <a:endParaRPr lang="en-US"/>
        </a:p>
      </dgm:t>
    </dgm:pt>
    <dgm:pt modelId="{A042B619-848E-49DD-A44F-2D73A2ACB8A2}" type="parTrans" cxnId="{262606EE-5BC9-43EF-9D49-BA1C81D99313}">
      <dgm:prSet/>
      <dgm:spPr/>
      <dgm:t>
        <a:bodyPr/>
        <a:lstStyle/>
        <a:p>
          <a:endParaRPr lang="en-US"/>
        </a:p>
      </dgm:t>
    </dgm:pt>
    <dgm:pt modelId="{C8FB29FC-D1F6-4422-8E26-C7A87CF2E384}" type="sibTrans" cxnId="{262606EE-5BC9-43EF-9D49-BA1C81D99313}">
      <dgm:prSet/>
      <dgm:spPr/>
      <dgm:t>
        <a:bodyPr/>
        <a:lstStyle/>
        <a:p>
          <a:endParaRPr lang="en-US"/>
        </a:p>
      </dgm:t>
    </dgm:pt>
    <dgm:pt modelId="{2ADE241F-583E-4124-86BE-C1F3AC8B77AD}" type="pres">
      <dgm:prSet presAssocID="{F3803E95-079A-4B46-851D-4DCF741DD169}" presName="root" presStyleCnt="0">
        <dgm:presLayoutVars>
          <dgm:dir/>
          <dgm:resizeHandles val="exact"/>
        </dgm:presLayoutVars>
      </dgm:prSet>
      <dgm:spPr/>
    </dgm:pt>
    <dgm:pt modelId="{031C4E67-5949-45DD-B96F-AF7AF3D7C162}" type="pres">
      <dgm:prSet presAssocID="{26E3EFA5-FA07-4BB9-95B8-96E1E1ACA91A}" presName="compNode" presStyleCnt="0"/>
      <dgm:spPr/>
    </dgm:pt>
    <dgm:pt modelId="{7F6FC817-5A67-4C83-9C79-8B82CB22F72D}" type="pres">
      <dgm:prSet presAssocID="{26E3EFA5-FA07-4BB9-95B8-96E1E1ACA91A}" presName="bgRect" presStyleLbl="bgShp" presStyleIdx="0" presStyleCnt="2"/>
      <dgm:spPr/>
    </dgm:pt>
    <dgm:pt modelId="{2D374CC1-C3BB-43CD-9859-7F27F7F5E602}" type="pres">
      <dgm:prSet presAssocID="{26E3EFA5-FA07-4BB9-95B8-96E1E1ACA9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cycle"/>
        </a:ext>
      </dgm:extLst>
    </dgm:pt>
    <dgm:pt modelId="{644E3F85-73A4-4BB9-A665-6CE0B4C96AB7}" type="pres">
      <dgm:prSet presAssocID="{26E3EFA5-FA07-4BB9-95B8-96E1E1ACA91A}" presName="spaceRect" presStyleCnt="0"/>
      <dgm:spPr/>
    </dgm:pt>
    <dgm:pt modelId="{34C3DB87-C181-465A-B632-9BB54D187D71}" type="pres">
      <dgm:prSet presAssocID="{26E3EFA5-FA07-4BB9-95B8-96E1E1ACA91A}" presName="parTx" presStyleLbl="revTx" presStyleIdx="0" presStyleCnt="2">
        <dgm:presLayoutVars>
          <dgm:chMax val="0"/>
          <dgm:chPref val="0"/>
        </dgm:presLayoutVars>
      </dgm:prSet>
      <dgm:spPr/>
    </dgm:pt>
    <dgm:pt modelId="{2C940AEB-3A89-4900-9833-F13EB59EBF95}" type="pres">
      <dgm:prSet presAssocID="{5BE57AD7-664C-443A-B346-E4010A6FF566}" presName="sibTrans" presStyleCnt="0"/>
      <dgm:spPr/>
    </dgm:pt>
    <dgm:pt modelId="{9B4F18A0-42C1-4E8B-8EB5-404B20635AC0}" type="pres">
      <dgm:prSet presAssocID="{C4DE6F4E-B2F1-4236-8DBB-5470FE628838}" presName="compNode" presStyleCnt="0"/>
      <dgm:spPr/>
    </dgm:pt>
    <dgm:pt modelId="{EBDD9052-2B61-43A6-A1C7-ACD72CD9F162}" type="pres">
      <dgm:prSet presAssocID="{C4DE6F4E-B2F1-4236-8DBB-5470FE628838}" presName="bgRect" presStyleLbl="bgShp" presStyleIdx="1" presStyleCnt="2"/>
      <dgm:spPr/>
    </dgm:pt>
    <dgm:pt modelId="{CD2E86C4-1408-4B8F-B08F-3BA94753B690}" type="pres">
      <dgm:prSet presAssocID="{C4DE6F4E-B2F1-4236-8DBB-5470FE6288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ycle Sign"/>
        </a:ext>
      </dgm:extLst>
    </dgm:pt>
    <dgm:pt modelId="{AAA1AA71-207E-4DA0-94BD-A7B1A8EBE6A9}" type="pres">
      <dgm:prSet presAssocID="{C4DE6F4E-B2F1-4236-8DBB-5470FE628838}" presName="spaceRect" presStyleCnt="0"/>
      <dgm:spPr/>
    </dgm:pt>
    <dgm:pt modelId="{931FE1C3-9226-4F97-8620-662E3DB44ADF}" type="pres">
      <dgm:prSet presAssocID="{C4DE6F4E-B2F1-4236-8DBB-5470FE628838}" presName="parTx" presStyleLbl="revTx" presStyleIdx="1" presStyleCnt="2">
        <dgm:presLayoutVars>
          <dgm:chMax val="0"/>
          <dgm:chPref val="0"/>
        </dgm:presLayoutVars>
      </dgm:prSet>
      <dgm:spPr/>
    </dgm:pt>
  </dgm:ptLst>
  <dgm:cxnLst>
    <dgm:cxn modelId="{7360DC31-DBB2-44F2-8377-898839C125BB}" type="presOf" srcId="{26E3EFA5-FA07-4BB9-95B8-96E1E1ACA91A}" destId="{34C3DB87-C181-465A-B632-9BB54D187D71}" srcOrd="0" destOrd="0" presId="urn:microsoft.com/office/officeart/2018/2/layout/IconVerticalSolidList"/>
    <dgm:cxn modelId="{781BAA39-4125-4013-BE32-707D60122A3D}" srcId="{F3803E95-079A-4B46-851D-4DCF741DD169}" destId="{26E3EFA5-FA07-4BB9-95B8-96E1E1ACA91A}" srcOrd="0" destOrd="0" parTransId="{F838CCE4-65EB-4546-A251-24CA7187A15F}" sibTransId="{5BE57AD7-664C-443A-B346-E4010A6FF566}"/>
    <dgm:cxn modelId="{C211548E-79EA-457A-8F02-FBB3DBC63668}" type="presOf" srcId="{F3803E95-079A-4B46-851D-4DCF741DD169}" destId="{2ADE241F-583E-4124-86BE-C1F3AC8B77AD}" srcOrd="0" destOrd="0" presId="urn:microsoft.com/office/officeart/2018/2/layout/IconVerticalSolidList"/>
    <dgm:cxn modelId="{D91B5598-22F5-46CE-BAB8-2E66DB2F4015}" type="presOf" srcId="{C4DE6F4E-B2F1-4236-8DBB-5470FE628838}" destId="{931FE1C3-9226-4F97-8620-662E3DB44ADF}" srcOrd="0" destOrd="0" presId="urn:microsoft.com/office/officeart/2018/2/layout/IconVerticalSolidList"/>
    <dgm:cxn modelId="{262606EE-5BC9-43EF-9D49-BA1C81D99313}" srcId="{F3803E95-079A-4B46-851D-4DCF741DD169}" destId="{C4DE6F4E-B2F1-4236-8DBB-5470FE628838}" srcOrd="1" destOrd="0" parTransId="{A042B619-848E-49DD-A44F-2D73A2ACB8A2}" sibTransId="{C8FB29FC-D1F6-4422-8E26-C7A87CF2E384}"/>
    <dgm:cxn modelId="{BE030000-A615-4629-ADDF-F089E5BC0BAF}" type="presParOf" srcId="{2ADE241F-583E-4124-86BE-C1F3AC8B77AD}" destId="{031C4E67-5949-45DD-B96F-AF7AF3D7C162}" srcOrd="0" destOrd="0" presId="urn:microsoft.com/office/officeart/2018/2/layout/IconVerticalSolidList"/>
    <dgm:cxn modelId="{B4947FFD-1B9C-4E76-ADE0-BC223790560D}" type="presParOf" srcId="{031C4E67-5949-45DD-B96F-AF7AF3D7C162}" destId="{7F6FC817-5A67-4C83-9C79-8B82CB22F72D}" srcOrd="0" destOrd="0" presId="urn:microsoft.com/office/officeart/2018/2/layout/IconVerticalSolidList"/>
    <dgm:cxn modelId="{65E7C755-99AE-4523-841A-B8322B601FF2}" type="presParOf" srcId="{031C4E67-5949-45DD-B96F-AF7AF3D7C162}" destId="{2D374CC1-C3BB-43CD-9859-7F27F7F5E602}" srcOrd="1" destOrd="0" presId="urn:microsoft.com/office/officeart/2018/2/layout/IconVerticalSolidList"/>
    <dgm:cxn modelId="{7281BDCD-F4A8-4392-9B60-2B66CEA1DED7}" type="presParOf" srcId="{031C4E67-5949-45DD-B96F-AF7AF3D7C162}" destId="{644E3F85-73A4-4BB9-A665-6CE0B4C96AB7}" srcOrd="2" destOrd="0" presId="urn:microsoft.com/office/officeart/2018/2/layout/IconVerticalSolidList"/>
    <dgm:cxn modelId="{93FDA122-915B-4580-8B52-FD1561A4C3BB}" type="presParOf" srcId="{031C4E67-5949-45DD-B96F-AF7AF3D7C162}" destId="{34C3DB87-C181-465A-B632-9BB54D187D71}" srcOrd="3" destOrd="0" presId="urn:microsoft.com/office/officeart/2018/2/layout/IconVerticalSolidList"/>
    <dgm:cxn modelId="{6ACB174C-5952-4D58-9EB4-045B539A9BB7}" type="presParOf" srcId="{2ADE241F-583E-4124-86BE-C1F3AC8B77AD}" destId="{2C940AEB-3A89-4900-9833-F13EB59EBF95}" srcOrd="1" destOrd="0" presId="urn:microsoft.com/office/officeart/2018/2/layout/IconVerticalSolidList"/>
    <dgm:cxn modelId="{8B940533-F68D-4CC5-A111-E9A7DE725064}" type="presParOf" srcId="{2ADE241F-583E-4124-86BE-C1F3AC8B77AD}" destId="{9B4F18A0-42C1-4E8B-8EB5-404B20635AC0}" srcOrd="2" destOrd="0" presId="urn:microsoft.com/office/officeart/2018/2/layout/IconVerticalSolidList"/>
    <dgm:cxn modelId="{6515FA7F-25B3-441D-91E3-0B135590A2FE}" type="presParOf" srcId="{9B4F18A0-42C1-4E8B-8EB5-404B20635AC0}" destId="{EBDD9052-2B61-43A6-A1C7-ACD72CD9F162}" srcOrd="0" destOrd="0" presId="urn:microsoft.com/office/officeart/2018/2/layout/IconVerticalSolidList"/>
    <dgm:cxn modelId="{2BA761CA-D1BA-4667-AABD-57E50A1235B1}" type="presParOf" srcId="{9B4F18A0-42C1-4E8B-8EB5-404B20635AC0}" destId="{CD2E86C4-1408-4B8F-B08F-3BA94753B690}" srcOrd="1" destOrd="0" presId="urn:microsoft.com/office/officeart/2018/2/layout/IconVerticalSolidList"/>
    <dgm:cxn modelId="{4C48477A-02A2-4884-A4DB-72019201C50F}" type="presParOf" srcId="{9B4F18A0-42C1-4E8B-8EB5-404B20635AC0}" destId="{AAA1AA71-207E-4DA0-94BD-A7B1A8EBE6A9}" srcOrd="2" destOrd="0" presId="urn:microsoft.com/office/officeart/2018/2/layout/IconVerticalSolidList"/>
    <dgm:cxn modelId="{BEA67FD7-B8A5-4D7A-8904-A73FF18D6D0C}" type="presParOf" srcId="{9B4F18A0-42C1-4E8B-8EB5-404B20635AC0}" destId="{931FE1C3-9226-4F97-8620-662E3DB44AD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803E95-079A-4B46-851D-4DCF741DD1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6E3EFA5-FA07-4BB9-95B8-96E1E1ACA91A}">
      <dgm:prSet/>
      <dgm:spPr/>
      <dgm:t>
        <a:bodyPr/>
        <a:lstStyle/>
        <a:p>
          <a:pPr>
            <a:lnSpc>
              <a:spcPct val="100000"/>
            </a:lnSpc>
          </a:pPr>
          <a:r>
            <a:rPr lang="en-US"/>
            <a:t>Recycling is a critical aspect of waste management, but it's not without its challenges. Despite the best efforts of individuals and organizations, recycling rates remain low in many areas, and contamination of recyclables is a persistent problem. The result is that much of what could be recycled ends up in landfills or incinerators, contributing to environmental degradation and climate change.</a:t>
          </a:r>
        </a:p>
      </dgm:t>
    </dgm:pt>
    <dgm:pt modelId="{F838CCE4-65EB-4546-A251-24CA7187A15F}" type="parTrans" cxnId="{781BAA39-4125-4013-BE32-707D60122A3D}">
      <dgm:prSet/>
      <dgm:spPr/>
      <dgm:t>
        <a:bodyPr/>
        <a:lstStyle/>
        <a:p>
          <a:endParaRPr lang="en-US"/>
        </a:p>
      </dgm:t>
    </dgm:pt>
    <dgm:pt modelId="{5BE57AD7-664C-443A-B346-E4010A6FF566}" type="sibTrans" cxnId="{781BAA39-4125-4013-BE32-707D60122A3D}">
      <dgm:prSet/>
      <dgm:spPr/>
      <dgm:t>
        <a:bodyPr/>
        <a:lstStyle/>
        <a:p>
          <a:endParaRPr lang="en-US"/>
        </a:p>
      </dgm:t>
    </dgm:pt>
    <dgm:pt modelId="{C4DE6F4E-B2F1-4236-8DBB-5470FE628838}">
      <dgm:prSet/>
      <dgm:spPr/>
      <dgm:t>
        <a:bodyPr/>
        <a:lstStyle/>
        <a:p>
          <a:pPr>
            <a:lnSpc>
              <a:spcPct val="100000"/>
            </a:lnSpc>
          </a:pPr>
          <a:r>
            <a:rPr lang="en-US"/>
            <a:t>To address this issue, we need to take a closer look at the recycling process and find ways to make it more efficient and effective. We need innovative solutions that can help us sort and process materials more accurately and quickly, and that's where AI comes in.</a:t>
          </a:r>
        </a:p>
      </dgm:t>
    </dgm:pt>
    <dgm:pt modelId="{A042B619-848E-49DD-A44F-2D73A2ACB8A2}" type="parTrans" cxnId="{262606EE-5BC9-43EF-9D49-BA1C81D99313}">
      <dgm:prSet/>
      <dgm:spPr/>
      <dgm:t>
        <a:bodyPr/>
        <a:lstStyle/>
        <a:p>
          <a:endParaRPr lang="en-US"/>
        </a:p>
      </dgm:t>
    </dgm:pt>
    <dgm:pt modelId="{C8FB29FC-D1F6-4422-8E26-C7A87CF2E384}" type="sibTrans" cxnId="{262606EE-5BC9-43EF-9D49-BA1C81D99313}">
      <dgm:prSet/>
      <dgm:spPr/>
      <dgm:t>
        <a:bodyPr/>
        <a:lstStyle/>
        <a:p>
          <a:endParaRPr lang="en-US"/>
        </a:p>
      </dgm:t>
    </dgm:pt>
    <dgm:pt modelId="{2ADE241F-583E-4124-86BE-C1F3AC8B77AD}" type="pres">
      <dgm:prSet presAssocID="{F3803E95-079A-4B46-851D-4DCF741DD169}" presName="root" presStyleCnt="0">
        <dgm:presLayoutVars>
          <dgm:dir/>
          <dgm:resizeHandles val="exact"/>
        </dgm:presLayoutVars>
      </dgm:prSet>
      <dgm:spPr/>
    </dgm:pt>
    <dgm:pt modelId="{031C4E67-5949-45DD-B96F-AF7AF3D7C162}" type="pres">
      <dgm:prSet presAssocID="{26E3EFA5-FA07-4BB9-95B8-96E1E1ACA91A}" presName="compNode" presStyleCnt="0"/>
      <dgm:spPr/>
    </dgm:pt>
    <dgm:pt modelId="{7F6FC817-5A67-4C83-9C79-8B82CB22F72D}" type="pres">
      <dgm:prSet presAssocID="{26E3EFA5-FA07-4BB9-95B8-96E1E1ACA91A}" presName="bgRect" presStyleLbl="bgShp" presStyleIdx="0" presStyleCnt="2"/>
      <dgm:spPr/>
    </dgm:pt>
    <dgm:pt modelId="{2D374CC1-C3BB-43CD-9859-7F27F7F5E602}" type="pres">
      <dgm:prSet presAssocID="{26E3EFA5-FA07-4BB9-95B8-96E1E1ACA9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cycle"/>
        </a:ext>
      </dgm:extLst>
    </dgm:pt>
    <dgm:pt modelId="{644E3F85-73A4-4BB9-A665-6CE0B4C96AB7}" type="pres">
      <dgm:prSet presAssocID="{26E3EFA5-FA07-4BB9-95B8-96E1E1ACA91A}" presName="spaceRect" presStyleCnt="0"/>
      <dgm:spPr/>
    </dgm:pt>
    <dgm:pt modelId="{34C3DB87-C181-465A-B632-9BB54D187D71}" type="pres">
      <dgm:prSet presAssocID="{26E3EFA5-FA07-4BB9-95B8-96E1E1ACA91A}" presName="parTx" presStyleLbl="revTx" presStyleIdx="0" presStyleCnt="2">
        <dgm:presLayoutVars>
          <dgm:chMax val="0"/>
          <dgm:chPref val="0"/>
        </dgm:presLayoutVars>
      </dgm:prSet>
      <dgm:spPr/>
    </dgm:pt>
    <dgm:pt modelId="{2C940AEB-3A89-4900-9833-F13EB59EBF95}" type="pres">
      <dgm:prSet presAssocID="{5BE57AD7-664C-443A-B346-E4010A6FF566}" presName="sibTrans" presStyleCnt="0"/>
      <dgm:spPr/>
    </dgm:pt>
    <dgm:pt modelId="{9B4F18A0-42C1-4E8B-8EB5-404B20635AC0}" type="pres">
      <dgm:prSet presAssocID="{C4DE6F4E-B2F1-4236-8DBB-5470FE628838}" presName="compNode" presStyleCnt="0"/>
      <dgm:spPr/>
    </dgm:pt>
    <dgm:pt modelId="{EBDD9052-2B61-43A6-A1C7-ACD72CD9F162}" type="pres">
      <dgm:prSet presAssocID="{C4DE6F4E-B2F1-4236-8DBB-5470FE628838}" presName="bgRect" presStyleLbl="bgShp" presStyleIdx="1" presStyleCnt="2"/>
      <dgm:spPr/>
    </dgm:pt>
    <dgm:pt modelId="{CD2E86C4-1408-4B8F-B08F-3BA94753B690}" type="pres">
      <dgm:prSet presAssocID="{C4DE6F4E-B2F1-4236-8DBB-5470FE6288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Sign"/>
        </a:ext>
      </dgm:extLst>
    </dgm:pt>
    <dgm:pt modelId="{AAA1AA71-207E-4DA0-94BD-A7B1A8EBE6A9}" type="pres">
      <dgm:prSet presAssocID="{C4DE6F4E-B2F1-4236-8DBB-5470FE628838}" presName="spaceRect" presStyleCnt="0"/>
      <dgm:spPr/>
    </dgm:pt>
    <dgm:pt modelId="{931FE1C3-9226-4F97-8620-662E3DB44ADF}" type="pres">
      <dgm:prSet presAssocID="{C4DE6F4E-B2F1-4236-8DBB-5470FE628838}" presName="parTx" presStyleLbl="revTx" presStyleIdx="1" presStyleCnt="2">
        <dgm:presLayoutVars>
          <dgm:chMax val="0"/>
          <dgm:chPref val="0"/>
        </dgm:presLayoutVars>
      </dgm:prSet>
      <dgm:spPr/>
    </dgm:pt>
  </dgm:ptLst>
  <dgm:cxnLst>
    <dgm:cxn modelId="{781BAA39-4125-4013-BE32-707D60122A3D}" srcId="{F3803E95-079A-4B46-851D-4DCF741DD169}" destId="{26E3EFA5-FA07-4BB9-95B8-96E1E1ACA91A}" srcOrd="0" destOrd="0" parTransId="{F838CCE4-65EB-4546-A251-24CA7187A15F}" sibTransId="{5BE57AD7-664C-443A-B346-E4010A6FF566}"/>
    <dgm:cxn modelId="{C211548E-79EA-457A-8F02-FBB3DBC63668}" type="presOf" srcId="{F3803E95-079A-4B46-851D-4DCF741DD169}" destId="{2ADE241F-583E-4124-86BE-C1F3AC8B77AD}" srcOrd="0" destOrd="0" presId="urn:microsoft.com/office/officeart/2018/2/layout/IconVerticalSolidList"/>
    <dgm:cxn modelId="{1CBFA8BB-90C4-49FB-996F-72DA80C68C92}" type="presOf" srcId="{C4DE6F4E-B2F1-4236-8DBB-5470FE628838}" destId="{931FE1C3-9226-4F97-8620-662E3DB44ADF}" srcOrd="0" destOrd="0" presId="urn:microsoft.com/office/officeart/2018/2/layout/IconVerticalSolidList"/>
    <dgm:cxn modelId="{262606EE-5BC9-43EF-9D49-BA1C81D99313}" srcId="{F3803E95-079A-4B46-851D-4DCF741DD169}" destId="{C4DE6F4E-B2F1-4236-8DBB-5470FE628838}" srcOrd="1" destOrd="0" parTransId="{A042B619-848E-49DD-A44F-2D73A2ACB8A2}" sibTransId="{C8FB29FC-D1F6-4422-8E26-C7A87CF2E384}"/>
    <dgm:cxn modelId="{A69B58EE-A770-478C-9FC2-20C18F37C30D}" type="presOf" srcId="{26E3EFA5-FA07-4BB9-95B8-96E1E1ACA91A}" destId="{34C3DB87-C181-465A-B632-9BB54D187D71}" srcOrd="0" destOrd="0" presId="urn:microsoft.com/office/officeart/2018/2/layout/IconVerticalSolidList"/>
    <dgm:cxn modelId="{F0FB0E0C-5182-4415-AAC3-66786F0F782D}" type="presParOf" srcId="{2ADE241F-583E-4124-86BE-C1F3AC8B77AD}" destId="{031C4E67-5949-45DD-B96F-AF7AF3D7C162}" srcOrd="0" destOrd="0" presId="urn:microsoft.com/office/officeart/2018/2/layout/IconVerticalSolidList"/>
    <dgm:cxn modelId="{EFF06073-9916-4156-9F05-3C7AEC24EA7A}" type="presParOf" srcId="{031C4E67-5949-45DD-B96F-AF7AF3D7C162}" destId="{7F6FC817-5A67-4C83-9C79-8B82CB22F72D}" srcOrd="0" destOrd="0" presId="urn:microsoft.com/office/officeart/2018/2/layout/IconVerticalSolidList"/>
    <dgm:cxn modelId="{DBBE4299-3450-4F28-90A4-B1CF39CF4F92}" type="presParOf" srcId="{031C4E67-5949-45DD-B96F-AF7AF3D7C162}" destId="{2D374CC1-C3BB-43CD-9859-7F27F7F5E602}" srcOrd="1" destOrd="0" presId="urn:microsoft.com/office/officeart/2018/2/layout/IconVerticalSolidList"/>
    <dgm:cxn modelId="{CA928A54-E357-4BD6-9579-EC7BC628FD61}" type="presParOf" srcId="{031C4E67-5949-45DD-B96F-AF7AF3D7C162}" destId="{644E3F85-73A4-4BB9-A665-6CE0B4C96AB7}" srcOrd="2" destOrd="0" presId="urn:microsoft.com/office/officeart/2018/2/layout/IconVerticalSolidList"/>
    <dgm:cxn modelId="{97BBD74D-9280-42A2-9C59-0282AAA4AA01}" type="presParOf" srcId="{031C4E67-5949-45DD-B96F-AF7AF3D7C162}" destId="{34C3DB87-C181-465A-B632-9BB54D187D71}" srcOrd="3" destOrd="0" presId="urn:microsoft.com/office/officeart/2018/2/layout/IconVerticalSolidList"/>
    <dgm:cxn modelId="{386C96DD-5FE8-4071-B0AA-4168DA61FB4D}" type="presParOf" srcId="{2ADE241F-583E-4124-86BE-C1F3AC8B77AD}" destId="{2C940AEB-3A89-4900-9833-F13EB59EBF95}" srcOrd="1" destOrd="0" presId="urn:microsoft.com/office/officeart/2018/2/layout/IconVerticalSolidList"/>
    <dgm:cxn modelId="{7DAD33C7-4AEB-4793-A503-1104D332B7E4}" type="presParOf" srcId="{2ADE241F-583E-4124-86BE-C1F3AC8B77AD}" destId="{9B4F18A0-42C1-4E8B-8EB5-404B20635AC0}" srcOrd="2" destOrd="0" presId="urn:microsoft.com/office/officeart/2018/2/layout/IconVerticalSolidList"/>
    <dgm:cxn modelId="{D436D3EC-DD0F-45C6-93AF-172F12619F75}" type="presParOf" srcId="{9B4F18A0-42C1-4E8B-8EB5-404B20635AC0}" destId="{EBDD9052-2B61-43A6-A1C7-ACD72CD9F162}" srcOrd="0" destOrd="0" presId="urn:microsoft.com/office/officeart/2018/2/layout/IconVerticalSolidList"/>
    <dgm:cxn modelId="{9DDCD738-0CBA-4E7D-8B1A-24FCB9172F44}" type="presParOf" srcId="{9B4F18A0-42C1-4E8B-8EB5-404B20635AC0}" destId="{CD2E86C4-1408-4B8F-B08F-3BA94753B690}" srcOrd="1" destOrd="0" presId="urn:microsoft.com/office/officeart/2018/2/layout/IconVerticalSolidList"/>
    <dgm:cxn modelId="{C02F5BF4-2CBF-43F1-8AEA-74081D51D243}" type="presParOf" srcId="{9B4F18A0-42C1-4E8B-8EB5-404B20635AC0}" destId="{AAA1AA71-207E-4DA0-94BD-A7B1A8EBE6A9}" srcOrd="2" destOrd="0" presId="urn:microsoft.com/office/officeart/2018/2/layout/IconVerticalSolidList"/>
    <dgm:cxn modelId="{3D4A109D-23D8-4C12-9833-A074D45663D4}" type="presParOf" srcId="{9B4F18A0-42C1-4E8B-8EB5-404B20635AC0}" destId="{931FE1C3-9226-4F97-8620-662E3DB44A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366D4C-AC92-4686-B40A-B3173FF46C8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98BA7B4-C47D-4804-836A-CD5494D5FCAC}">
      <dgm:prSet/>
      <dgm:spPr/>
      <dgm:t>
        <a:bodyPr/>
        <a:lstStyle/>
        <a:p>
          <a:pPr>
            <a:lnSpc>
              <a:spcPct val="100000"/>
            </a:lnSpc>
          </a:pPr>
          <a:r>
            <a:rPr lang="en-US"/>
            <a:t>Artificial intelligence (AI) has the potential to revolutionize the recycling process. By leveraging machine learning algorithms, we can train computers to contribute to improving recycling through automated sorting and contamination detection. This means fewer mistakes and less contamination, which translates into higher recycling rates and less waste.</a:t>
          </a:r>
        </a:p>
      </dgm:t>
    </dgm:pt>
    <dgm:pt modelId="{1AECD0A5-C5FF-4678-A5F3-F910147174D7}" type="parTrans" cxnId="{0A296CB1-F52F-4907-8166-EE72AA6592BA}">
      <dgm:prSet/>
      <dgm:spPr/>
      <dgm:t>
        <a:bodyPr/>
        <a:lstStyle/>
        <a:p>
          <a:endParaRPr lang="en-US"/>
        </a:p>
      </dgm:t>
    </dgm:pt>
    <dgm:pt modelId="{8E6CB771-68F9-4C39-8A03-1A82429AC034}" type="sibTrans" cxnId="{0A296CB1-F52F-4907-8166-EE72AA6592BA}">
      <dgm:prSet/>
      <dgm:spPr/>
      <dgm:t>
        <a:bodyPr/>
        <a:lstStyle/>
        <a:p>
          <a:endParaRPr lang="en-US"/>
        </a:p>
      </dgm:t>
    </dgm:pt>
    <dgm:pt modelId="{4D8BBD1D-954D-4C22-8D53-77D6AA2E2940}">
      <dgm:prSet/>
      <dgm:spPr/>
      <dgm:t>
        <a:bodyPr/>
        <a:lstStyle/>
        <a:p>
          <a:pPr>
            <a:lnSpc>
              <a:spcPct val="100000"/>
            </a:lnSpc>
          </a:pPr>
          <a:r>
            <a:rPr lang="en-US"/>
            <a:t>But it's not just about sorting. AI can also help us optimize the recycling process by identifying inefficiencies and using a smart waste management. With real-time data analysis, we can make smarter decisions about how to handle different materials and reduce our environmental impact even further.</a:t>
          </a:r>
        </a:p>
      </dgm:t>
    </dgm:pt>
    <dgm:pt modelId="{9EF852B8-AF98-460A-86F6-DF63C8FE44FE}" type="parTrans" cxnId="{4F6A9F69-0823-41F3-B0F3-49F99FA48F99}">
      <dgm:prSet/>
      <dgm:spPr/>
      <dgm:t>
        <a:bodyPr/>
        <a:lstStyle/>
        <a:p>
          <a:endParaRPr lang="en-US"/>
        </a:p>
      </dgm:t>
    </dgm:pt>
    <dgm:pt modelId="{1150BBAC-CC2C-4353-8A24-C27AC297E041}" type="sibTrans" cxnId="{4F6A9F69-0823-41F3-B0F3-49F99FA48F99}">
      <dgm:prSet/>
      <dgm:spPr/>
      <dgm:t>
        <a:bodyPr/>
        <a:lstStyle/>
        <a:p>
          <a:endParaRPr lang="en-US"/>
        </a:p>
      </dgm:t>
    </dgm:pt>
    <dgm:pt modelId="{DE645B50-2DF6-4AEA-B0F0-6480CFE205FE}" type="pres">
      <dgm:prSet presAssocID="{69366D4C-AC92-4686-B40A-B3173FF46C8B}" presName="root" presStyleCnt="0">
        <dgm:presLayoutVars>
          <dgm:dir/>
          <dgm:resizeHandles val="exact"/>
        </dgm:presLayoutVars>
      </dgm:prSet>
      <dgm:spPr/>
    </dgm:pt>
    <dgm:pt modelId="{78B64E95-8921-4215-AFDE-0690F97DF385}" type="pres">
      <dgm:prSet presAssocID="{F98BA7B4-C47D-4804-836A-CD5494D5FCAC}" presName="compNode" presStyleCnt="0"/>
      <dgm:spPr/>
    </dgm:pt>
    <dgm:pt modelId="{97D45E89-DFEE-49C7-8364-C0CD4EA54EC7}" type="pres">
      <dgm:prSet presAssocID="{F98BA7B4-C47D-4804-836A-CD5494D5FCAC}" presName="bgRect" presStyleLbl="bgShp" presStyleIdx="0" presStyleCnt="2"/>
      <dgm:spPr/>
    </dgm:pt>
    <dgm:pt modelId="{74053151-0CBB-42D4-96A2-42D28C61A4CC}" type="pres">
      <dgm:prSet presAssocID="{F98BA7B4-C47D-4804-836A-CD5494D5FCA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7DA4D52E-B117-4424-B914-8D95684018AF}" type="pres">
      <dgm:prSet presAssocID="{F98BA7B4-C47D-4804-836A-CD5494D5FCAC}" presName="spaceRect" presStyleCnt="0"/>
      <dgm:spPr/>
    </dgm:pt>
    <dgm:pt modelId="{28048D5E-87EE-4D92-8C96-296C1458E838}" type="pres">
      <dgm:prSet presAssocID="{F98BA7B4-C47D-4804-836A-CD5494D5FCAC}" presName="parTx" presStyleLbl="revTx" presStyleIdx="0" presStyleCnt="2">
        <dgm:presLayoutVars>
          <dgm:chMax val="0"/>
          <dgm:chPref val="0"/>
        </dgm:presLayoutVars>
      </dgm:prSet>
      <dgm:spPr/>
    </dgm:pt>
    <dgm:pt modelId="{AF32F404-3DDA-4EE7-A9FD-ADE1DCAF5972}" type="pres">
      <dgm:prSet presAssocID="{8E6CB771-68F9-4C39-8A03-1A82429AC034}" presName="sibTrans" presStyleCnt="0"/>
      <dgm:spPr/>
    </dgm:pt>
    <dgm:pt modelId="{C50DC97B-5B55-42F2-873D-ED09229293C4}" type="pres">
      <dgm:prSet presAssocID="{4D8BBD1D-954D-4C22-8D53-77D6AA2E2940}" presName="compNode" presStyleCnt="0"/>
      <dgm:spPr/>
    </dgm:pt>
    <dgm:pt modelId="{8F97E807-C8F2-4F14-8430-8F55AB281386}" type="pres">
      <dgm:prSet presAssocID="{4D8BBD1D-954D-4C22-8D53-77D6AA2E2940}" presName="bgRect" presStyleLbl="bgShp" presStyleIdx="1" presStyleCnt="2"/>
      <dgm:spPr/>
    </dgm:pt>
    <dgm:pt modelId="{C290D26B-6C55-4091-B968-B4DE6A849D64}" type="pres">
      <dgm:prSet presAssocID="{4D8BBD1D-954D-4C22-8D53-77D6AA2E294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E373D716-1822-4C18-8E77-635E18B0CC80}" type="pres">
      <dgm:prSet presAssocID="{4D8BBD1D-954D-4C22-8D53-77D6AA2E2940}" presName="spaceRect" presStyleCnt="0"/>
      <dgm:spPr/>
    </dgm:pt>
    <dgm:pt modelId="{354DE220-5BA7-4E69-9B0F-F622A37A7766}" type="pres">
      <dgm:prSet presAssocID="{4D8BBD1D-954D-4C22-8D53-77D6AA2E2940}" presName="parTx" presStyleLbl="revTx" presStyleIdx="1" presStyleCnt="2">
        <dgm:presLayoutVars>
          <dgm:chMax val="0"/>
          <dgm:chPref val="0"/>
        </dgm:presLayoutVars>
      </dgm:prSet>
      <dgm:spPr/>
    </dgm:pt>
  </dgm:ptLst>
  <dgm:cxnLst>
    <dgm:cxn modelId="{15F14232-EAD8-48F3-9BE1-1558CE02CCE8}" type="presOf" srcId="{4D8BBD1D-954D-4C22-8D53-77D6AA2E2940}" destId="{354DE220-5BA7-4E69-9B0F-F622A37A7766}" srcOrd="0" destOrd="0" presId="urn:microsoft.com/office/officeart/2018/2/layout/IconVerticalSolidList"/>
    <dgm:cxn modelId="{2814BE41-C7A9-4693-998F-00644D3C9409}" type="presOf" srcId="{F98BA7B4-C47D-4804-836A-CD5494D5FCAC}" destId="{28048D5E-87EE-4D92-8C96-296C1458E838}" srcOrd="0" destOrd="0" presId="urn:microsoft.com/office/officeart/2018/2/layout/IconVerticalSolidList"/>
    <dgm:cxn modelId="{4F6A9F69-0823-41F3-B0F3-49F99FA48F99}" srcId="{69366D4C-AC92-4686-B40A-B3173FF46C8B}" destId="{4D8BBD1D-954D-4C22-8D53-77D6AA2E2940}" srcOrd="1" destOrd="0" parTransId="{9EF852B8-AF98-460A-86F6-DF63C8FE44FE}" sibTransId="{1150BBAC-CC2C-4353-8A24-C27AC297E041}"/>
    <dgm:cxn modelId="{23C8A18F-CE94-414B-83C9-7A18BEC1424C}" type="presOf" srcId="{69366D4C-AC92-4686-B40A-B3173FF46C8B}" destId="{DE645B50-2DF6-4AEA-B0F0-6480CFE205FE}" srcOrd="0" destOrd="0" presId="urn:microsoft.com/office/officeart/2018/2/layout/IconVerticalSolidList"/>
    <dgm:cxn modelId="{0A296CB1-F52F-4907-8166-EE72AA6592BA}" srcId="{69366D4C-AC92-4686-B40A-B3173FF46C8B}" destId="{F98BA7B4-C47D-4804-836A-CD5494D5FCAC}" srcOrd="0" destOrd="0" parTransId="{1AECD0A5-C5FF-4678-A5F3-F910147174D7}" sibTransId="{8E6CB771-68F9-4C39-8A03-1A82429AC034}"/>
    <dgm:cxn modelId="{486A15B8-03B1-48D2-B43A-E0E355372320}" type="presParOf" srcId="{DE645B50-2DF6-4AEA-B0F0-6480CFE205FE}" destId="{78B64E95-8921-4215-AFDE-0690F97DF385}" srcOrd="0" destOrd="0" presId="urn:microsoft.com/office/officeart/2018/2/layout/IconVerticalSolidList"/>
    <dgm:cxn modelId="{6CAB99B1-5901-4E27-9E20-BC58E43A1761}" type="presParOf" srcId="{78B64E95-8921-4215-AFDE-0690F97DF385}" destId="{97D45E89-DFEE-49C7-8364-C0CD4EA54EC7}" srcOrd="0" destOrd="0" presId="urn:microsoft.com/office/officeart/2018/2/layout/IconVerticalSolidList"/>
    <dgm:cxn modelId="{AF73D8C6-95F0-4C90-8AA7-263AF34D2744}" type="presParOf" srcId="{78B64E95-8921-4215-AFDE-0690F97DF385}" destId="{74053151-0CBB-42D4-96A2-42D28C61A4CC}" srcOrd="1" destOrd="0" presId="urn:microsoft.com/office/officeart/2018/2/layout/IconVerticalSolidList"/>
    <dgm:cxn modelId="{7D25DA9D-4428-4E8E-AE62-8974CCB67381}" type="presParOf" srcId="{78B64E95-8921-4215-AFDE-0690F97DF385}" destId="{7DA4D52E-B117-4424-B914-8D95684018AF}" srcOrd="2" destOrd="0" presId="urn:microsoft.com/office/officeart/2018/2/layout/IconVerticalSolidList"/>
    <dgm:cxn modelId="{94307618-A063-4133-A336-51B5DB541A85}" type="presParOf" srcId="{78B64E95-8921-4215-AFDE-0690F97DF385}" destId="{28048D5E-87EE-4D92-8C96-296C1458E838}" srcOrd="3" destOrd="0" presId="urn:microsoft.com/office/officeart/2018/2/layout/IconVerticalSolidList"/>
    <dgm:cxn modelId="{9B9D7CAB-7C21-40C7-9C8A-62F285E54928}" type="presParOf" srcId="{DE645B50-2DF6-4AEA-B0F0-6480CFE205FE}" destId="{AF32F404-3DDA-4EE7-A9FD-ADE1DCAF5972}" srcOrd="1" destOrd="0" presId="urn:microsoft.com/office/officeart/2018/2/layout/IconVerticalSolidList"/>
    <dgm:cxn modelId="{933309F7-0CF5-42AA-AF5D-7E613198956C}" type="presParOf" srcId="{DE645B50-2DF6-4AEA-B0F0-6480CFE205FE}" destId="{C50DC97B-5B55-42F2-873D-ED09229293C4}" srcOrd="2" destOrd="0" presId="urn:microsoft.com/office/officeart/2018/2/layout/IconVerticalSolidList"/>
    <dgm:cxn modelId="{897F8D1E-386F-4779-8E51-F64117FC59EE}" type="presParOf" srcId="{C50DC97B-5B55-42F2-873D-ED09229293C4}" destId="{8F97E807-C8F2-4F14-8430-8F55AB281386}" srcOrd="0" destOrd="0" presId="urn:microsoft.com/office/officeart/2018/2/layout/IconVerticalSolidList"/>
    <dgm:cxn modelId="{B93B40B1-3D4C-4BEA-8774-167F35A71E8C}" type="presParOf" srcId="{C50DC97B-5B55-42F2-873D-ED09229293C4}" destId="{C290D26B-6C55-4091-B968-B4DE6A849D64}" srcOrd="1" destOrd="0" presId="urn:microsoft.com/office/officeart/2018/2/layout/IconVerticalSolidList"/>
    <dgm:cxn modelId="{E7309F2A-EB07-4985-8A59-739B183CECA4}" type="presParOf" srcId="{C50DC97B-5B55-42F2-873D-ED09229293C4}" destId="{E373D716-1822-4C18-8E77-635E18B0CC80}" srcOrd="2" destOrd="0" presId="urn:microsoft.com/office/officeart/2018/2/layout/IconVerticalSolidList"/>
    <dgm:cxn modelId="{35B3B10E-EBCA-48A9-BCEC-F76EF83033DF}" type="presParOf" srcId="{C50DC97B-5B55-42F2-873D-ED09229293C4}" destId="{354DE220-5BA7-4E69-9B0F-F622A37A776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E46FF-F195-4424-ACE3-B9698A71F43D}">
      <dsp:nvSpPr>
        <dsp:cNvPr id="0" name=""/>
        <dsp:cNvSpPr/>
      </dsp:nvSpPr>
      <dsp:spPr>
        <a:xfrm>
          <a:off x="0" y="1808"/>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A7D1D7-E768-4399-9DB0-215AC289D356}">
      <dsp:nvSpPr>
        <dsp:cNvPr id="0" name=""/>
        <dsp:cNvSpPr/>
      </dsp:nvSpPr>
      <dsp:spPr>
        <a:xfrm>
          <a:off x="233059" y="175158"/>
          <a:ext cx="423745" cy="42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82D867-473A-4ACE-964C-555511B0D29B}">
      <dsp:nvSpPr>
        <dsp:cNvPr id="0" name=""/>
        <dsp:cNvSpPr/>
      </dsp:nvSpPr>
      <dsp:spPr>
        <a:xfrm>
          <a:off x="889864" y="1808"/>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The Problem with Recycling</a:t>
          </a:r>
        </a:p>
      </dsp:txBody>
      <dsp:txXfrm>
        <a:off x="889864" y="1808"/>
        <a:ext cx="5355400" cy="770445"/>
      </dsp:txXfrm>
    </dsp:sp>
    <dsp:sp modelId="{87D5AAD7-F908-45D0-A9EE-4D7A96B429C5}">
      <dsp:nvSpPr>
        <dsp:cNvPr id="0" name=""/>
        <dsp:cNvSpPr/>
      </dsp:nvSpPr>
      <dsp:spPr>
        <a:xfrm>
          <a:off x="0" y="964865"/>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5695A9-4FDE-4D4C-B333-153CED85C113}">
      <dsp:nvSpPr>
        <dsp:cNvPr id="0" name=""/>
        <dsp:cNvSpPr/>
      </dsp:nvSpPr>
      <dsp:spPr>
        <a:xfrm>
          <a:off x="233059" y="1138215"/>
          <a:ext cx="423745" cy="423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24C7B1-F8BF-4918-9C2E-D3099C4B72B5}">
      <dsp:nvSpPr>
        <dsp:cNvPr id="0" name=""/>
        <dsp:cNvSpPr/>
      </dsp:nvSpPr>
      <dsp:spPr>
        <a:xfrm>
          <a:off x="889864" y="964865"/>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The Solution: AI</a:t>
          </a:r>
        </a:p>
      </dsp:txBody>
      <dsp:txXfrm>
        <a:off x="889864" y="964865"/>
        <a:ext cx="5355400" cy="770445"/>
      </dsp:txXfrm>
    </dsp:sp>
    <dsp:sp modelId="{45CA3D74-DF5A-40BD-80F1-34BD700F5817}">
      <dsp:nvSpPr>
        <dsp:cNvPr id="0" name=""/>
        <dsp:cNvSpPr/>
      </dsp:nvSpPr>
      <dsp:spPr>
        <a:xfrm>
          <a:off x="0" y="1927922"/>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D34794-C7BC-4397-8FD5-5662D80F841E}">
      <dsp:nvSpPr>
        <dsp:cNvPr id="0" name=""/>
        <dsp:cNvSpPr/>
      </dsp:nvSpPr>
      <dsp:spPr>
        <a:xfrm>
          <a:off x="233059" y="2101272"/>
          <a:ext cx="423745" cy="423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3D78EB-1B4F-4552-A8DF-DED1FFC2C042}">
      <dsp:nvSpPr>
        <dsp:cNvPr id="0" name=""/>
        <dsp:cNvSpPr/>
      </dsp:nvSpPr>
      <dsp:spPr>
        <a:xfrm>
          <a:off x="889864" y="1927922"/>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How AI Can Help</a:t>
          </a:r>
        </a:p>
      </dsp:txBody>
      <dsp:txXfrm>
        <a:off x="889864" y="1927922"/>
        <a:ext cx="5355400" cy="770445"/>
      </dsp:txXfrm>
    </dsp:sp>
    <dsp:sp modelId="{BE2BB68F-D4DE-4145-A127-D19A5B5782E6}">
      <dsp:nvSpPr>
        <dsp:cNvPr id="0" name=""/>
        <dsp:cNvSpPr/>
      </dsp:nvSpPr>
      <dsp:spPr>
        <a:xfrm>
          <a:off x="0" y="2890979"/>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1BF751-0910-4907-90CC-6E0D1FE60BB2}">
      <dsp:nvSpPr>
        <dsp:cNvPr id="0" name=""/>
        <dsp:cNvSpPr/>
      </dsp:nvSpPr>
      <dsp:spPr>
        <a:xfrm>
          <a:off x="233059" y="3064329"/>
          <a:ext cx="423745" cy="423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23F580-3031-47A4-8498-76B130705BF7}">
      <dsp:nvSpPr>
        <dsp:cNvPr id="0" name=""/>
        <dsp:cNvSpPr/>
      </dsp:nvSpPr>
      <dsp:spPr>
        <a:xfrm>
          <a:off x="889864" y="2890979"/>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The Benefits of AI Recycling</a:t>
          </a:r>
        </a:p>
      </dsp:txBody>
      <dsp:txXfrm>
        <a:off x="889864" y="2890979"/>
        <a:ext cx="5355400" cy="770445"/>
      </dsp:txXfrm>
    </dsp:sp>
    <dsp:sp modelId="{E59411BB-B52C-4EAC-A675-48F2E27C0C28}">
      <dsp:nvSpPr>
        <dsp:cNvPr id="0" name=""/>
        <dsp:cNvSpPr/>
      </dsp:nvSpPr>
      <dsp:spPr>
        <a:xfrm>
          <a:off x="0" y="3854036"/>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46FD0D-C200-4FF6-914E-A506F53B12D2}">
      <dsp:nvSpPr>
        <dsp:cNvPr id="0" name=""/>
        <dsp:cNvSpPr/>
      </dsp:nvSpPr>
      <dsp:spPr>
        <a:xfrm>
          <a:off x="233059" y="4027386"/>
          <a:ext cx="423745" cy="4237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4ACF61-9A1F-49EB-BF3F-EFE23B54F94C}">
      <dsp:nvSpPr>
        <dsp:cNvPr id="0" name=""/>
        <dsp:cNvSpPr/>
      </dsp:nvSpPr>
      <dsp:spPr>
        <a:xfrm>
          <a:off x="889864" y="3854036"/>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Challenges and Limitations</a:t>
          </a:r>
        </a:p>
      </dsp:txBody>
      <dsp:txXfrm>
        <a:off x="889864" y="3854036"/>
        <a:ext cx="5355400" cy="770445"/>
      </dsp:txXfrm>
    </dsp:sp>
    <dsp:sp modelId="{512AA71B-8439-4049-9519-15212C2AF719}">
      <dsp:nvSpPr>
        <dsp:cNvPr id="0" name=""/>
        <dsp:cNvSpPr/>
      </dsp:nvSpPr>
      <dsp:spPr>
        <a:xfrm>
          <a:off x="0" y="4817093"/>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C1D2F-C7CF-4EEB-A479-20DE316E9A65}">
      <dsp:nvSpPr>
        <dsp:cNvPr id="0" name=""/>
        <dsp:cNvSpPr/>
      </dsp:nvSpPr>
      <dsp:spPr>
        <a:xfrm>
          <a:off x="233059" y="4990443"/>
          <a:ext cx="423745" cy="4237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40A9E3-9F5E-4F40-901C-8529AC18FE65}">
      <dsp:nvSpPr>
        <dsp:cNvPr id="0" name=""/>
        <dsp:cNvSpPr/>
      </dsp:nvSpPr>
      <dsp:spPr>
        <a:xfrm>
          <a:off x="889864" y="4817093"/>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90000"/>
            </a:lnSpc>
            <a:spcBef>
              <a:spcPct val="0"/>
            </a:spcBef>
            <a:spcAft>
              <a:spcPct val="35000"/>
            </a:spcAft>
            <a:buNone/>
          </a:pPr>
          <a:r>
            <a:rPr lang="en-US" sz="1900" kern="1200"/>
            <a:t>The Future of Recycling</a:t>
          </a:r>
        </a:p>
      </dsp:txBody>
      <dsp:txXfrm>
        <a:off x="889864" y="4817093"/>
        <a:ext cx="5355400" cy="7704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FC817-5A67-4C83-9C79-8B82CB22F72D}">
      <dsp:nvSpPr>
        <dsp:cNvPr id="0" name=""/>
        <dsp:cNvSpPr/>
      </dsp:nvSpPr>
      <dsp:spPr>
        <a:xfrm>
          <a:off x="0" y="681284"/>
          <a:ext cx="5458837" cy="12577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374CC1-C3BB-43CD-9859-7F27F7F5E602}">
      <dsp:nvSpPr>
        <dsp:cNvPr id="0" name=""/>
        <dsp:cNvSpPr/>
      </dsp:nvSpPr>
      <dsp:spPr>
        <a:xfrm>
          <a:off x="380471" y="964279"/>
          <a:ext cx="691765" cy="691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C3DB87-C181-465A-B632-9BB54D187D71}">
      <dsp:nvSpPr>
        <dsp:cNvPr id="0" name=""/>
        <dsp:cNvSpPr/>
      </dsp:nvSpPr>
      <dsp:spPr>
        <a:xfrm>
          <a:off x="1452708" y="681284"/>
          <a:ext cx="4006129" cy="125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13" tIns="133113" rIns="133113" bIns="133113" numCol="1" spcCol="1270" anchor="ctr" anchorCtr="0">
          <a:noAutofit/>
        </a:bodyPr>
        <a:lstStyle/>
        <a:p>
          <a:pPr marL="0" lvl="0" indent="0" algn="l" defTabSz="933450">
            <a:lnSpc>
              <a:spcPct val="100000"/>
            </a:lnSpc>
            <a:spcBef>
              <a:spcPct val="0"/>
            </a:spcBef>
            <a:spcAft>
              <a:spcPct val="35000"/>
            </a:spcAft>
            <a:buNone/>
          </a:pPr>
          <a:r>
            <a:rPr lang="en-US" sz="2100" kern="1200"/>
            <a:t>Canadians</a:t>
          </a:r>
          <a:r>
            <a:rPr lang="en-US" sz="2100" kern="1200">
              <a:latin typeface="Calibri Light" panose="020F0302020204030204"/>
            </a:rPr>
            <a:t> produce</a:t>
          </a:r>
          <a:r>
            <a:rPr lang="en-US" sz="2100" kern="1200"/>
            <a:t> 3 million </a:t>
          </a:r>
          <a:r>
            <a:rPr lang="en-US" sz="2100" kern="1200" err="1"/>
            <a:t>tonnes</a:t>
          </a:r>
          <a:r>
            <a:rPr lang="en-US" sz="2100" kern="1200"/>
            <a:t> of plastic waste every year. Only 9% is recycled</a:t>
          </a:r>
          <a:r>
            <a:rPr lang="en-US" sz="2100" kern="1200">
              <a:latin typeface="Calibri Light" panose="020F0302020204030204"/>
            </a:rPr>
            <a:t>.</a:t>
          </a:r>
          <a:endParaRPr lang="en-US" sz="2100" kern="1200"/>
        </a:p>
      </dsp:txBody>
      <dsp:txXfrm>
        <a:off x="1452708" y="681284"/>
        <a:ext cx="4006129" cy="1257756"/>
      </dsp:txXfrm>
    </dsp:sp>
    <dsp:sp modelId="{EBDD9052-2B61-43A6-A1C7-ACD72CD9F162}">
      <dsp:nvSpPr>
        <dsp:cNvPr id="0" name=""/>
        <dsp:cNvSpPr/>
      </dsp:nvSpPr>
      <dsp:spPr>
        <a:xfrm>
          <a:off x="0" y="2253479"/>
          <a:ext cx="5458837" cy="125775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2E86C4-1408-4B8F-B08F-3BA94753B690}">
      <dsp:nvSpPr>
        <dsp:cNvPr id="0" name=""/>
        <dsp:cNvSpPr/>
      </dsp:nvSpPr>
      <dsp:spPr>
        <a:xfrm>
          <a:off x="380471" y="2536474"/>
          <a:ext cx="691765" cy="6917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FE1C3-9226-4F97-8620-662E3DB44ADF}">
      <dsp:nvSpPr>
        <dsp:cNvPr id="0" name=""/>
        <dsp:cNvSpPr/>
      </dsp:nvSpPr>
      <dsp:spPr>
        <a:xfrm>
          <a:off x="1452708" y="2253479"/>
          <a:ext cx="4006129" cy="125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13" tIns="133113" rIns="133113" bIns="133113" numCol="1" spcCol="1270" anchor="ctr" anchorCtr="0">
          <a:noAutofit/>
        </a:bodyPr>
        <a:lstStyle/>
        <a:p>
          <a:pPr marL="0" lvl="0" indent="0" algn="l" defTabSz="933450">
            <a:lnSpc>
              <a:spcPct val="100000"/>
            </a:lnSpc>
            <a:spcBef>
              <a:spcPct val="0"/>
            </a:spcBef>
            <a:spcAft>
              <a:spcPct val="35000"/>
            </a:spcAft>
            <a:buNone/>
          </a:pPr>
          <a:r>
            <a:rPr lang="en-US" sz="2100" kern="1200">
              <a:solidFill>
                <a:srgbClr val="374151"/>
              </a:solidFill>
            </a:rPr>
            <a:t>Canada's overall recycling rate stands at approximately 30</a:t>
          </a:r>
          <a:r>
            <a:rPr lang="en-US" sz="2100" kern="1200">
              <a:latin typeface="Calibri Light" panose="020F0302020204030204"/>
            </a:rPr>
            <a:t>%</a:t>
          </a:r>
          <a:endParaRPr lang="en-US" sz="2100" kern="1200"/>
        </a:p>
      </dsp:txBody>
      <dsp:txXfrm>
        <a:off x="1452708" y="2253479"/>
        <a:ext cx="4006129" cy="1257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FC817-5A67-4C83-9C79-8B82CB22F72D}">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374CC1-C3BB-43CD-9859-7F27F7F5E602}">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3DB87-C181-465A-B632-9BB54D187D71}">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en-US" sz="1600" kern="1200"/>
            <a:t>Recycling is a critical aspect of waste management, but it's not without its challenges. Despite the best efforts of individuals and organizations, recycling rates remain low in many areas, and contamination of recyclables is a persistent problem. The result is that much of what could be recycled ends up in landfills or incinerators, contributing to environmental degradation and climate change.</a:t>
          </a:r>
        </a:p>
      </dsp:txBody>
      <dsp:txXfrm>
        <a:off x="1507738" y="707092"/>
        <a:ext cx="9007861" cy="1305401"/>
      </dsp:txXfrm>
    </dsp:sp>
    <dsp:sp modelId="{EBDD9052-2B61-43A6-A1C7-ACD72CD9F162}">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2E86C4-1408-4B8F-B08F-3BA94753B690}">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1FE1C3-9226-4F97-8620-662E3DB44ADF}">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en-US" sz="1600" kern="1200"/>
            <a:t>To address this issue, we need to take a closer look at the recycling process and find ways to make it more efficient and effective. We need innovative solutions that can help us sort and process materials more accurately and quickly, and that's where AI comes in.</a:t>
          </a:r>
        </a:p>
      </dsp:txBody>
      <dsp:txXfrm>
        <a:off x="1507738" y="2338844"/>
        <a:ext cx="9007861"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45E89-DFEE-49C7-8364-C0CD4EA54EC7}">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53151-0CBB-42D4-96A2-42D28C61A4CC}">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048D5E-87EE-4D92-8C96-296C1458E838}">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en-US" sz="1600" kern="1200"/>
            <a:t>Artificial intelligence (AI) has the potential to revolutionize the recycling process. By leveraging machine learning algorithms, we can train computers to contribute to improving recycling through automated sorting and contamination detection. This means fewer mistakes and less contamination, which translates into higher recycling rates and less waste.</a:t>
          </a:r>
        </a:p>
      </dsp:txBody>
      <dsp:txXfrm>
        <a:off x="1507738" y="707092"/>
        <a:ext cx="9007861" cy="1305401"/>
      </dsp:txXfrm>
    </dsp:sp>
    <dsp:sp modelId="{8F97E807-C8F2-4F14-8430-8F55AB281386}">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0D26B-6C55-4091-B968-B4DE6A849D64}">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DE220-5BA7-4E69-9B0F-F622A37A7766}">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en-US" sz="1600" kern="1200"/>
            <a:t>But it's not just about sorting. AI can also help us optimize the recycling process by identifying inefficiencies and using a smart waste management. With real-time data analysis, we can make smarter decisions about how to handle different materials and reduce our environmental impact even further.</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30BCC-62F1-43F8-8051-77A883A21797}" type="datetimeFigureOut">
              <a:rPr lang="en-CA" smtClean="0"/>
              <a:t>2023-07-19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7E4EC-CBC6-446F-9F3C-0C7143B26CC1}" type="slidenum">
              <a:rPr lang="en-CA" smtClean="0"/>
              <a:t>‹#›</a:t>
            </a:fld>
            <a:endParaRPr lang="en-CA"/>
          </a:p>
        </p:txBody>
      </p:sp>
    </p:spTree>
    <p:extLst>
      <p:ext uri="{BB962C8B-B14F-4D97-AF65-F5344CB8AC3E}">
        <p14:creationId xmlns:p14="http://schemas.microsoft.com/office/powerpoint/2010/main" val="1109150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AI, or Artificial Intelligence, has the potential to revolutionize the recycling process and address the challenges associated with low recycling rates and contamination.</a:t>
            </a:r>
          </a:p>
          <a:p>
            <a:r>
              <a:rPr lang="en-US" b="0" i="0">
                <a:solidFill>
                  <a:srgbClr val="374151"/>
                </a:solidFill>
                <a:effectLst/>
                <a:latin typeface="Söhne"/>
              </a:rPr>
              <a:t>Automated Sorting: AI-powered robots and machines can be used to automate the sorting process at recycling facilities. By using computer vision and machine learning algorithms, these systems can accurately identify and separate different types of recyclable materials</a:t>
            </a:r>
          </a:p>
          <a:p>
            <a:r>
              <a:rPr lang="en-US" b="0" i="0">
                <a:solidFill>
                  <a:srgbClr val="374151"/>
                </a:solidFill>
                <a:effectLst/>
                <a:latin typeface="Söhne"/>
              </a:rPr>
              <a:t>Contamination Detection: Contamination of recyclables is a significant issue that hinders the recycling process. AI can help identify and remove contaminants by analyzing visual and sensory data</a:t>
            </a:r>
            <a:endParaRPr lang="en-CA"/>
          </a:p>
        </p:txBody>
      </p:sp>
      <p:sp>
        <p:nvSpPr>
          <p:cNvPr id="4" name="Slide Number Placeholder 3"/>
          <p:cNvSpPr>
            <a:spLocks noGrp="1"/>
          </p:cNvSpPr>
          <p:nvPr>
            <p:ph type="sldNum" sz="quarter" idx="5"/>
          </p:nvPr>
        </p:nvSpPr>
        <p:spPr/>
        <p:txBody>
          <a:bodyPr/>
          <a:lstStyle/>
          <a:p>
            <a:fld id="{9F67E4EC-CBC6-446F-9F3C-0C7143B26CC1}" type="slidenum">
              <a:rPr lang="en-CA" smtClean="0"/>
              <a:t>6</a:t>
            </a:fld>
            <a:endParaRPr lang="en-CA"/>
          </a:p>
        </p:txBody>
      </p:sp>
    </p:spTree>
    <p:extLst>
      <p:ext uri="{BB962C8B-B14F-4D97-AF65-F5344CB8AC3E}">
        <p14:creationId xmlns:p14="http://schemas.microsoft.com/office/powerpoint/2010/main" val="253433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Indeed, despite the existing challenges, the potential of AI to revolutionize recycling is tremendous. As technology progresses and becomes more accessible, we anticipate a widespread adoption of AI solutions in recycling facilities. This integration will significantly enhance recycling processes and outcomes.</a:t>
            </a:r>
          </a:p>
          <a:p>
            <a:endParaRPr lang="en-US"/>
          </a:p>
          <a:p>
            <a:r>
              <a:rPr lang="en-US"/>
              <a:t>Looking ahead, we envision a future where recycling is completely automated, leveraging AI algorithms to streamline operations and achieve unparalleled efficiency. Through advanced sorting, detection, and classification techniques, AI can minimize waste and maximize resource recovery. This automation will not only increase recycling rates but also contribute to reducing environmental degradation and conserving valuable resources.</a:t>
            </a:r>
          </a:p>
          <a:p>
            <a:endParaRPr lang="en-US"/>
          </a:p>
          <a:p>
            <a:r>
              <a:rPr lang="en-US"/>
              <a:t>By embracing AI as a powerful tool in the recycling industry, we can pave the way for a sustainable future, where waste is minimized, recycling is optimized, and our planet's well-being is prioritized. Together, with continued advancements in AI technology and a collective commitment to environmental stewardship, we can create a world that thrives on sustainable practices for generations to come.</a:t>
            </a:r>
            <a:endParaRPr lang="en-CA"/>
          </a:p>
        </p:txBody>
      </p:sp>
      <p:sp>
        <p:nvSpPr>
          <p:cNvPr id="4" name="Slide Number Placeholder 3"/>
          <p:cNvSpPr>
            <a:spLocks noGrp="1"/>
          </p:cNvSpPr>
          <p:nvPr>
            <p:ph type="sldNum" sz="quarter" idx="5"/>
          </p:nvPr>
        </p:nvSpPr>
        <p:spPr/>
        <p:txBody>
          <a:bodyPr/>
          <a:lstStyle/>
          <a:p>
            <a:fld id="{9F67E4EC-CBC6-446F-9F3C-0C7143B26CC1}" type="slidenum">
              <a:rPr lang="en-CA" smtClean="0"/>
              <a:t>19</a:t>
            </a:fld>
            <a:endParaRPr lang="en-CA"/>
          </a:p>
        </p:txBody>
      </p:sp>
    </p:spTree>
    <p:extLst>
      <p:ext uri="{BB962C8B-B14F-4D97-AF65-F5344CB8AC3E}">
        <p14:creationId xmlns:p14="http://schemas.microsoft.com/office/powerpoint/2010/main" val="236429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Furthermore, AI can contribute to optimizing recycling processes by analyzing data and providing insights. By collecting and analyzing data on recycling patterns, waste generation, and consumer behavior, AI algorithms can identify opportunities for improvement. This project AI is used to recommend changes to collection schedules based on waste generation patterns.</a:t>
            </a:r>
            <a:endParaRPr lang="en-CA"/>
          </a:p>
        </p:txBody>
      </p:sp>
      <p:sp>
        <p:nvSpPr>
          <p:cNvPr id="4" name="Slide Number Placeholder 3"/>
          <p:cNvSpPr>
            <a:spLocks noGrp="1"/>
          </p:cNvSpPr>
          <p:nvPr>
            <p:ph type="sldNum" sz="quarter" idx="5"/>
          </p:nvPr>
        </p:nvSpPr>
        <p:spPr/>
        <p:txBody>
          <a:bodyPr/>
          <a:lstStyle/>
          <a:p>
            <a:fld id="{9F67E4EC-CBC6-446F-9F3C-0C7143B26CC1}" type="slidenum">
              <a:rPr lang="en-CA" smtClean="0"/>
              <a:t>7</a:t>
            </a:fld>
            <a:endParaRPr lang="en-CA"/>
          </a:p>
        </p:txBody>
      </p:sp>
    </p:spTree>
    <p:extLst>
      <p:ext uri="{BB962C8B-B14F-4D97-AF65-F5344CB8AC3E}">
        <p14:creationId xmlns:p14="http://schemas.microsoft.com/office/powerpoint/2010/main" val="844812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Söhne"/>
              </a:rPr>
              <a:t>in this project, we will employ Convolutional Neural Networks (CNNs) to achieve the detection and classification of four specific recyclable materials: plastic bottles, glass bottles, cans, and cardboard. CNNs are a class of deep learning algorithms well-suited for image analysis and pattern recognition tasks, making them highly suitable for object recognition purposes.</a:t>
            </a:r>
          </a:p>
          <a:p>
            <a:pPr algn="l"/>
            <a:r>
              <a:rPr lang="en-US" b="0" i="0">
                <a:effectLst/>
                <a:latin typeface="Söhne"/>
              </a:rPr>
              <a:t>By leveraging a comprehensive dataset of recyclable items and training our CNN model on it, we can effectively educate the network to identify and distinguish various shapes, colors, and textures associated with each material. This capability will significantly enhance the accuracy and efficiency of recyclable sorting, ultimately leading to reduced contamination levels and improved recycling rates.</a:t>
            </a:r>
          </a:p>
          <a:p>
            <a:br>
              <a:rPr lang="en-US" b="0" i="0">
                <a:effectLst/>
                <a:latin typeface="Söhne"/>
              </a:rPr>
            </a:br>
            <a:endParaRPr lang="en-CA"/>
          </a:p>
        </p:txBody>
      </p:sp>
      <p:sp>
        <p:nvSpPr>
          <p:cNvPr id="4" name="Slide Number Placeholder 3"/>
          <p:cNvSpPr>
            <a:spLocks noGrp="1"/>
          </p:cNvSpPr>
          <p:nvPr>
            <p:ph type="sldNum" sz="quarter" idx="5"/>
          </p:nvPr>
        </p:nvSpPr>
        <p:spPr/>
        <p:txBody>
          <a:bodyPr/>
          <a:lstStyle/>
          <a:p>
            <a:fld id="{9F67E4EC-CBC6-446F-9F3C-0C7143B26CC1}" type="slidenum">
              <a:rPr lang="en-CA" smtClean="0"/>
              <a:t>9</a:t>
            </a:fld>
            <a:endParaRPr lang="en-CA"/>
          </a:p>
        </p:txBody>
      </p:sp>
    </p:spTree>
    <p:extLst>
      <p:ext uri="{BB962C8B-B14F-4D97-AF65-F5344CB8AC3E}">
        <p14:creationId xmlns:p14="http://schemas.microsoft.com/office/powerpoint/2010/main" val="122535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By harnessing the power of AI technology, we can simplify and enhance the recycling process, making it more accessible and convenient for everyone involved.</a:t>
            </a:r>
            <a:endParaRPr lang="en-CA"/>
          </a:p>
        </p:txBody>
      </p:sp>
      <p:sp>
        <p:nvSpPr>
          <p:cNvPr id="4" name="Slide Number Placeholder 3"/>
          <p:cNvSpPr>
            <a:spLocks noGrp="1"/>
          </p:cNvSpPr>
          <p:nvPr>
            <p:ph type="sldNum" sz="quarter" idx="5"/>
          </p:nvPr>
        </p:nvSpPr>
        <p:spPr/>
        <p:txBody>
          <a:bodyPr/>
          <a:lstStyle/>
          <a:p>
            <a:fld id="{9F67E4EC-CBC6-446F-9F3C-0C7143B26CC1}" type="slidenum">
              <a:rPr lang="en-CA" smtClean="0"/>
              <a:t>10</a:t>
            </a:fld>
            <a:endParaRPr lang="en-CA"/>
          </a:p>
        </p:txBody>
      </p:sp>
    </p:spTree>
    <p:extLst>
      <p:ext uri="{BB962C8B-B14F-4D97-AF65-F5344CB8AC3E}">
        <p14:creationId xmlns:p14="http://schemas.microsoft.com/office/powerpoint/2010/main" val="62718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a:t>Here, we provide information about our dataset, which includes a total of 5,520 images. </a:t>
            </a:r>
          </a:p>
          <a:p>
            <a:pPr>
              <a:buFont typeface="Arial"/>
              <a:buChar char="•"/>
            </a:pPr>
            <a:r>
              <a:rPr lang="en-US"/>
              <a:t>The dataset comprises 4 objects for classification: 1.4 thousand images of cans, 1 thousand images of cardboards, 1.4 thousand images of glass bottles, and 1.6 thousand images of plastic bottles.</a:t>
            </a:r>
            <a:endParaRPr lang="en-US">
              <a:cs typeface="Calibri"/>
            </a:endParaRPr>
          </a:p>
          <a:p>
            <a:pPr>
              <a:buFont typeface="Arial"/>
              <a:buChar char="•"/>
            </a:pPr>
            <a:endParaRPr lang="en-US"/>
          </a:p>
          <a:p>
            <a:pPr>
              <a:buFont typeface="Arial"/>
              <a:buChar char="•"/>
            </a:pPr>
            <a:r>
              <a:rPr lang="en-US"/>
              <a:t>On the right, we showcase a selection of example images from the dataset. </a:t>
            </a:r>
          </a:p>
          <a:p>
            <a:pPr>
              <a:buFont typeface="Arial"/>
              <a:buChar char="•"/>
            </a:pPr>
            <a:r>
              <a:rPr lang="en-US"/>
              <a:t>As you can observe, some of these images pose significant challenges in terms of identification, like the image positioned in the top right corner.</a:t>
            </a:r>
            <a:endParaRPr lang="en-US">
              <a:cs typeface="Calibri"/>
            </a:endParaRP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9F67E4EC-CBC6-446F-9F3C-0C7143B26CC1}" type="slidenum">
              <a:rPr lang="en-CA" smtClean="0"/>
              <a:t>14</a:t>
            </a:fld>
            <a:endParaRPr lang="en-CA"/>
          </a:p>
        </p:txBody>
      </p:sp>
    </p:spTree>
    <p:extLst>
      <p:ext uri="{BB962C8B-B14F-4D97-AF65-F5344CB8AC3E}">
        <p14:creationId xmlns:p14="http://schemas.microsoft.com/office/powerpoint/2010/main" val="3184524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t>Here, we present our baseline model, consisting of 1 convolutional layer, 1 pooling layer, and 2 dense layers after flattening.</a:t>
            </a:r>
          </a:p>
          <a:p>
            <a:pPr marL="171450" indent="-171450">
              <a:buFont typeface="Calibri"/>
              <a:buChar char="-"/>
            </a:pPr>
            <a:r>
              <a:rPr lang="en-US"/>
              <a:t>This model has nearly half a million parameters. However, as depicted in the charts on the right, it failed to initiate the training process, and the accuracy remained at 30%.</a:t>
            </a:r>
            <a:endParaRPr lang="en-US">
              <a:cs typeface="Calibri"/>
            </a:endParaRPr>
          </a:p>
          <a:p>
            <a:endParaRPr lang="en-US"/>
          </a:p>
          <a:p>
            <a:r>
              <a:rPr lang="en-US"/>
              <a:t>Consequently, we decided to enhance the power of the CNN architecture.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F67E4EC-CBC6-446F-9F3C-0C7143B26CC1}" type="slidenum">
              <a:rPr lang="en-CA" smtClean="0"/>
              <a:t>15</a:t>
            </a:fld>
            <a:endParaRPr lang="en-CA"/>
          </a:p>
        </p:txBody>
      </p:sp>
    </p:spTree>
    <p:extLst>
      <p:ext uri="{BB962C8B-B14F-4D97-AF65-F5344CB8AC3E}">
        <p14:creationId xmlns:p14="http://schemas.microsoft.com/office/powerpoint/2010/main" val="1077699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a:t>In this second model, we introduce a CNN architecture composed of 3 blocks, each consisting of 2 convolutional layers, a pooling layer, and dropouts. Following the flattening process, we incorporate 2 dense layers.</a:t>
            </a:r>
          </a:p>
          <a:p>
            <a:pPr>
              <a:buFont typeface="Arial"/>
              <a:buChar char="•"/>
            </a:pPr>
            <a:r>
              <a:rPr lang="en-US"/>
              <a:t>This model is more complex, with approximately 6.5 million parameters. </a:t>
            </a:r>
          </a:p>
          <a:p>
            <a:pPr>
              <a:buFont typeface="Arial"/>
              <a:buChar char="•"/>
            </a:pPr>
            <a:r>
              <a:rPr lang="en-US"/>
              <a:t>Through training, we were able to achieve an accuracy of 73% on the validation dataset.</a:t>
            </a:r>
            <a:endParaRPr lang="en-US">
              <a:cs typeface="Calibri" panose="020F0502020204030204"/>
            </a:endParaRPr>
          </a:p>
          <a:p>
            <a:pPr>
              <a:buFont typeface="Arial"/>
              <a:buChar char="•"/>
            </a:pPr>
            <a:r>
              <a:rPr lang="en-US"/>
              <a:t>By examining the chart on the right, we could observe that there is room for improvement if we increase the number of epochs.</a:t>
            </a:r>
            <a:endParaRPr lang="en-US">
              <a:cs typeface="Calibri"/>
            </a:endParaRP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9F67E4EC-CBC6-446F-9F3C-0C7143B26CC1}" type="slidenum">
              <a:rPr lang="en-CA" smtClean="0"/>
              <a:t>16</a:t>
            </a:fld>
            <a:endParaRPr lang="en-CA"/>
          </a:p>
        </p:txBody>
      </p:sp>
    </p:spTree>
    <p:extLst>
      <p:ext uri="{BB962C8B-B14F-4D97-AF65-F5344CB8AC3E}">
        <p14:creationId xmlns:p14="http://schemas.microsoft.com/office/powerpoint/2010/main" val="98784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t>This represents our current best model, it has a similar architecture to the previous model. </a:t>
            </a:r>
          </a:p>
          <a:p>
            <a:pPr marL="171450" indent="-171450">
              <a:buFont typeface="Calibri"/>
              <a:buChar char="-"/>
            </a:pPr>
            <a:r>
              <a:rPr lang="en-US"/>
              <a:t>However, we have expanded it by incorporating 2 additional blocks of convolution and pooling layers, along with an extra dense layer at the end.</a:t>
            </a:r>
            <a:endParaRPr lang="en-US">
              <a:cs typeface="Calibri"/>
            </a:endParaRPr>
          </a:p>
          <a:p>
            <a:pPr marL="171450" indent="-171450">
              <a:buFont typeface="Calibri"/>
              <a:buChar char="-"/>
            </a:pPr>
            <a:r>
              <a:rPr lang="en-US"/>
              <a:t>Furthermore, we have implemented data augmentation techniques, such as zooming and rotations, to generate more training data.</a:t>
            </a:r>
            <a:endParaRPr lang="en-US">
              <a:cs typeface="Calibri"/>
            </a:endParaRPr>
          </a:p>
          <a:p>
            <a:endParaRPr lang="en-US"/>
          </a:p>
          <a:p>
            <a:pPr marL="171450" indent="-171450">
              <a:buFont typeface="Calibri"/>
              <a:buChar char="-"/>
            </a:pPr>
            <a:r>
              <a:rPr lang="en-US"/>
              <a:t>With over 12 million parameters, this model has achieved an impressive accuracy of 94% on the training dataset and 92% on the validation dataset.</a:t>
            </a:r>
            <a:endParaRPr lang="en-US">
              <a:cs typeface="Calibri"/>
            </a:endParaRPr>
          </a:p>
          <a:p>
            <a:pPr marL="171450" indent="-171450">
              <a:buFont typeface="Calibri"/>
              <a:buChar char="-"/>
            </a:pPr>
            <a:r>
              <a:rPr lang="en-US"/>
              <a:t>And based on the chart on the right, we strongly believe that there is still room for improvement by increasing the number of epochs. </a:t>
            </a:r>
          </a:p>
          <a:p>
            <a:pPr marL="171450" indent="-171450">
              <a:buFont typeface="Calibri"/>
              <a:buChar char="-"/>
            </a:pPr>
            <a:r>
              <a:rPr lang="en-US"/>
              <a:t>We anticipate that with further training, we may be able to surpass a 95% accuracy threshold.</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F67E4EC-CBC6-446F-9F3C-0C7143B26CC1}" type="slidenum">
              <a:rPr lang="en-CA" smtClean="0"/>
              <a:t>17</a:t>
            </a:fld>
            <a:endParaRPr lang="en-CA"/>
          </a:p>
        </p:txBody>
      </p:sp>
    </p:spTree>
    <p:extLst>
      <p:ext uri="{BB962C8B-B14F-4D97-AF65-F5344CB8AC3E}">
        <p14:creationId xmlns:p14="http://schemas.microsoft.com/office/powerpoint/2010/main" val="4104036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t>This chart displays the confusion matrix classification results obtained from our best model.</a:t>
            </a:r>
          </a:p>
          <a:p>
            <a:pPr marL="171450" indent="-171450">
              <a:buFont typeface="Calibri"/>
              <a:buChar char="-"/>
            </a:pPr>
            <a:r>
              <a:rPr lang="en-US"/>
              <a:t>Here, we can observe the accuracy of the model for each object. </a:t>
            </a:r>
          </a:p>
          <a:p>
            <a:pPr marL="171450" indent="-171450">
              <a:buFont typeface="Calibri"/>
              <a:buChar char="-"/>
            </a:pPr>
            <a:r>
              <a:rPr lang="en-US"/>
              <a:t>Cans and plastic bottles achieved the highest accuracy, reaching 96%. </a:t>
            </a:r>
            <a:endParaRPr lang="en-US">
              <a:cs typeface="Calibri" panose="020F0502020204030204"/>
            </a:endParaRPr>
          </a:p>
          <a:p>
            <a:pPr marL="171450" indent="-171450">
              <a:buFont typeface="Calibri"/>
              <a:buChar char="-"/>
            </a:pPr>
            <a:r>
              <a:rPr lang="en-US"/>
              <a:t>Followed by glass bottles, which stand at 88% of accuracy, and cardboard with an accuracy of 79%.</a:t>
            </a:r>
            <a:endParaRPr lang="en-US">
              <a:cs typeface="Calibri"/>
            </a:endParaRP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9F67E4EC-CBC6-446F-9F3C-0C7143B26CC1}" type="slidenum">
              <a:rPr lang="en-CA" smtClean="0"/>
              <a:t>18</a:t>
            </a:fld>
            <a:endParaRPr lang="en-CA"/>
          </a:p>
        </p:txBody>
      </p:sp>
    </p:spTree>
    <p:extLst>
      <p:ext uri="{BB962C8B-B14F-4D97-AF65-F5344CB8AC3E}">
        <p14:creationId xmlns:p14="http://schemas.microsoft.com/office/powerpoint/2010/main" val="3109269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flickr.com/photos/nihonbunka/32774212/"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diy.stackexchange.com/questions/70378/most-affordable-quick-method-to-block-light-through-windows" TargetMode="External"/><Relationship Id="rId13" Type="http://schemas.openxmlformats.org/officeDocument/2006/relationships/hyperlink" Target="http://lifehacks.stackexchange.com/questions/2107/how-can-i-quickly-cool-a-water-bottle" TargetMode="External"/><Relationship Id="rId3" Type="http://schemas.openxmlformats.org/officeDocument/2006/relationships/image" Target="../media/image37.png"/><Relationship Id="rId7" Type="http://schemas.openxmlformats.org/officeDocument/2006/relationships/image" Target="../media/image39.jpeg"/><Relationship Id="rId12" Type="http://schemas.openxmlformats.org/officeDocument/2006/relationships/image" Target="../media/image41.jpeg"/><Relationship Id="rId2" Type="http://schemas.openxmlformats.org/officeDocument/2006/relationships/notesSlide" Target="../notesSlides/notesSlide5.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11" Type="http://schemas.openxmlformats.org/officeDocument/2006/relationships/hyperlink" Target="https://creativecommons.org/licenses/by-nc/3.0/" TargetMode="External"/><Relationship Id="rId5" Type="http://schemas.openxmlformats.org/officeDocument/2006/relationships/hyperlink" Target="https://fearoftheblackwolf.deviantart.com/art/Can-of-Miller-Lite-1980s-Current-584050027" TargetMode="External"/><Relationship Id="rId15" Type="http://schemas.openxmlformats.org/officeDocument/2006/relationships/image" Target="../media/image43.png"/><Relationship Id="rId10" Type="http://schemas.openxmlformats.org/officeDocument/2006/relationships/hyperlink" Target="http://www.pngall.com/bottles-png" TargetMode="External"/><Relationship Id="rId4" Type="http://schemas.openxmlformats.org/officeDocument/2006/relationships/image" Target="../media/image38.png"/><Relationship Id="rId9" Type="http://schemas.openxmlformats.org/officeDocument/2006/relationships/image" Target="../media/image40.png"/><Relationship Id="rId1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4.png"/><Relationship Id="rId7" Type="http://schemas.openxmlformats.org/officeDocument/2006/relationships/hyperlink" Target="http://diy.stackexchange.com/questions/70378/most-affordable-quick-method-to-block-light-through-window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hyperlink" Target="http://lifehacks.stackexchange.com/questions/2107/how-can-i-quickly-cool-a-water-bottle" TargetMode="External"/><Relationship Id="rId5" Type="http://schemas.openxmlformats.org/officeDocument/2006/relationships/hyperlink" Target="https://fearoftheblackwolf.deviantart.com/art/Can-of-Miller-Lite-1980s-Current-584050027" TargetMode="External"/><Relationship Id="rId10" Type="http://schemas.openxmlformats.org/officeDocument/2006/relationships/image" Target="../media/image41.jpeg"/><Relationship Id="rId4" Type="http://schemas.openxmlformats.org/officeDocument/2006/relationships/image" Target="../media/image38.png"/><Relationship Id="rId9" Type="http://schemas.openxmlformats.org/officeDocument/2006/relationships/hyperlink" Target="http://www.pngall.com/bottles-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rajasegar.deviantart.com/art/The-Neural-Network2-17790457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3" descr="Throwing empty plastic bottle into the rubbish">
            <a:extLst>
              <a:ext uri="{FF2B5EF4-FFF2-40B4-BE49-F238E27FC236}">
                <a16:creationId xmlns:a16="http://schemas.microsoft.com/office/drawing/2014/main" id="{10048D1B-ACED-F9C6-7017-95E056105DAA}"/>
              </a:ext>
            </a:extLst>
          </p:cNvPr>
          <p:cNvPicPr>
            <a:picLocks noChangeAspect="1"/>
          </p:cNvPicPr>
          <p:nvPr/>
        </p:nvPicPr>
        <p:blipFill rotWithShape="1">
          <a:blip r:embed="rId2"/>
          <a:srcRect t="15666" r="-2" b="-2"/>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276475" y="2247900"/>
            <a:ext cx="7581900" cy="2514600"/>
          </a:xfrm>
        </p:spPr>
        <p:txBody>
          <a:bodyPr vert="horz" lIns="91440" tIns="45720" rIns="91440" bIns="45720" rtlCol="0" anchor="ctr">
            <a:normAutofit/>
          </a:bodyPr>
          <a:lstStyle/>
          <a:p>
            <a:r>
              <a:rPr lang="en-US" sz="5600">
                <a:solidFill>
                  <a:schemeClr val="tx1">
                    <a:lumMod val="75000"/>
                    <a:lumOff val="25000"/>
                  </a:schemeClr>
                </a:solidFill>
              </a:rPr>
              <a:t>Recycling Revolution: How AI is Transforming Waste Management</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82CD98-28C3-7A17-18BB-58052C511206}"/>
              </a:ext>
            </a:extLst>
          </p:cNvPr>
          <p:cNvSpPr>
            <a:spLocks noGrp="1"/>
          </p:cNvSpPr>
          <p:nvPr>
            <p:ph type="title"/>
          </p:nvPr>
        </p:nvSpPr>
        <p:spPr>
          <a:xfrm>
            <a:off x="1137033" y="670559"/>
            <a:ext cx="4683321" cy="2148841"/>
          </a:xfrm>
        </p:spPr>
        <p:txBody>
          <a:bodyPr anchor="t">
            <a:normAutofit/>
          </a:bodyPr>
          <a:lstStyle/>
          <a:p>
            <a:r>
              <a:rPr lang="en-US" sz="3700">
                <a:ea typeface="+mj-lt"/>
                <a:cs typeface="+mj-lt"/>
              </a:rPr>
              <a:t>Eco-Recycling Revolution Continues: Collectors and Refunds</a:t>
            </a:r>
            <a:endParaRPr lang="en-US" sz="3700"/>
          </a:p>
        </p:txBody>
      </p:sp>
      <p:pic>
        <p:nvPicPr>
          <p:cNvPr id="5" name="Picture 5" descr="A picture containing different, items, colorful, bunch&#10;&#10;Description automatically generated">
            <a:extLst>
              <a:ext uri="{FF2B5EF4-FFF2-40B4-BE49-F238E27FC236}">
                <a16:creationId xmlns:a16="http://schemas.microsoft.com/office/drawing/2014/main" id="{70CB4103-9234-7197-17EF-6C692D31905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8340" b="4957"/>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Content Placeholder 2">
            <a:extLst>
              <a:ext uri="{FF2B5EF4-FFF2-40B4-BE49-F238E27FC236}">
                <a16:creationId xmlns:a16="http://schemas.microsoft.com/office/drawing/2014/main" id="{B33541FA-4D2A-73EA-8DFD-CBB75133B6F0}"/>
              </a:ext>
            </a:extLst>
          </p:cNvPr>
          <p:cNvSpPr>
            <a:spLocks noGrp="1"/>
          </p:cNvSpPr>
          <p:nvPr>
            <p:ph idx="1"/>
          </p:nvPr>
        </p:nvSpPr>
        <p:spPr>
          <a:xfrm>
            <a:off x="6797004" y="670559"/>
            <a:ext cx="4555782" cy="5445076"/>
          </a:xfrm>
        </p:spPr>
        <p:txBody>
          <a:bodyPr vert="horz" lIns="91440" tIns="45720" rIns="91440" bIns="45720" rtlCol="0" anchor="t">
            <a:normAutofit/>
          </a:bodyPr>
          <a:lstStyle/>
          <a:p>
            <a:r>
              <a:rPr lang="en-US" sz="2000">
                <a:ea typeface="+mn-lt"/>
                <a:cs typeface="+mn-lt"/>
              </a:rPr>
              <a:t>Once the objects have been successfully classified and detected through our app, users will receive a notification indicating the potential refund amount they can collect for their recyclables. This incentive encourages individuals to recycle more and helps reduce waste in landfills. Moreover, the application offers the option for users to register as collectors, meaning they are available to pick up recyclable items from different locations within the city.</a:t>
            </a:r>
            <a:endParaRPr lang="en-US" sz="2000">
              <a:cs typeface="Calibri" panose="020F0502020204030204"/>
            </a:endParaRPr>
          </a:p>
          <a:p>
            <a:r>
              <a:rPr lang="en-US" sz="2000">
                <a:ea typeface="+mn-lt"/>
                <a:cs typeface="+mn-lt"/>
              </a:rPr>
              <a:t>Our goal is to foster a community of environmentally conscious individuals who collaborate towards waste reduction and promote sustainable living. By using AI technology, we can make recycling easier and more accessible for everyone.</a:t>
            </a:r>
            <a:endParaRPr lang="en-US" sz="2000"/>
          </a:p>
          <a:p>
            <a:endParaRPr lang="en-US" sz="2000">
              <a:cs typeface="Calibri"/>
            </a:endParaRPr>
          </a:p>
        </p:txBody>
      </p:sp>
    </p:spTree>
    <p:extLst>
      <p:ext uri="{BB962C8B-B14F-4D97-AF65-F5344CB8AC3E}">
        <p14:creationId xmlns:p14="http://schemas.microsoft.com/office/powerpoint/2010/main" val="3553243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green grass">
            <a:extLst>
              <a:ext uri="{FF2B5EF4-FFF2-40B4-BE49-F238E27FC236}">
                <a16:creationId xmlns:a16="http://schemas.microsoft.com/office/drawing/2014/main" id="{68F2B1AA-14CB-FDD4-5301-DB46304012F9}"/>
              </a:ext>
            </a:extLst>
          </p:cNvPr>
          <p:cNvPicPr>
            <a:picLocks noChangeAspect="1"/>
          </p:cNvPicPr>
          <p:nvPr/>
        </p:nvPicPr>
        <p:blipFill rotWithShape="1">
          <a:blip r:embed="rId2"/>
          <a:srcRect l="2761" r="3185" b="-10"/>
          <a:stretch/>
        </p:blipFill>
        <p:spPr>
          <a:xfrm>
            <a:off x="1" y="10"/>
            <a:ext cx="8300626"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3EAAC-A0BC-4F38-06D8-057CE9C2360E}"/>
              </a:ext>
            </a:extLst>
          </p:cNvPr>
          <p:cNvSpPr>
            <a:spLocks noGrp="1"/>
          </p:cNvSpPr>
          <p:nvPr>
            <p:ph type="title"/>
          </p:nvPr>
        </p:nvSpPr>
        <p:spPr>
          <a:xfrm>
            <a:off x="6636153" y="365125"/>
            <a:ext cx="5027612" cy="1899912"/>
          </a:xfrm>
        </p:spPr>
        <p:txBody>
          <a:bodyPr>
            <a:normAutofit/>
          </a:bodyPr>
          <a:lstStyle/>
          <a:p>
            <a:r>
              <a:rPr lang="en-US" sz="4000">
                <a:ea typeface="+mj-lt"/>
                <a:cs typeface="+mj-lt"/>
              </a:rPr>
              <a:t>The Benefits Recycling using AI</a:t>
            </a:r>
            <a:endParaRPr lang="en-US" sz="4000"/>
          </a:p>
        </p:txBody>
      </p:sp>
      <p:sp>
        <p:nvSpPr>
          <p:cNvPr id="3" name="Content Placeholder 2">
            <a:extLst>
              <a:ext uri="{FF2B5EF4-FFF2-40B4-BE49-F238E27FC236}">
                <a16:creationId xmlns:a16="http://schemas.microsoft.com/office/drawing/2014/main" id="{8DA5150C-B1ED-A7ED-6E0F-1842151DB35D}"/>
              </a:ext>
            </a:extLst>
          </p:cNvPr>
          <p:cNvSpPr>
            <a:spLocks noGrp="1"/>
          </p:cNvSpPr>
          <p:nvPr>
            <p:ph idx="1"/>
          </p:nvPr>
        </p:nvSpPr>
        <p:spPr>
          <a:xfrm>
            <a:off x="6636153" y="2434201"/>
            <a:ext cx="5027612" cy="3742762"/>
          </a:xfrm>
        </p:spPr>
        <p:txBody>
          <a:bodyPr vert="horz" lIns="91440" tIns="45720" rIns="91440" bIns="45720" rtlCol="0">
            <a:normAutofit/>
          </a:bodyPr>
          <a:lstStyle/>
          <a:p>
            <a:r>
              <a:rPr lang="en-US" sz="1600">
                <a:ea typeface="+mn-lt"/>
                <a:cs typeface="+mn-lt"/>
              </a:rPr>
              <a:t>There are many benefits to using AI for recycling. First and foremost, it increases efficiency and reduces waste. By automating the sorting process, we can process materials faster and with greater accuracy than ever before. This means more materials get recycled and less ends up in landfills or incinerators.</a:t>
            </a:r>
            <a:endParaRPr lang="en-US" sz="1600">
              <a:cs typeface="Calibri" panose="020F0502020204030204"/>
            </a:endParaRPr>
          </a:p>
          <a:p>
            <a:r>
              <a:rPr lang="en-US" sz="1600">
                <a:ea typeface="+mn-lt"/>
                <a:cs typeface="+mn-lt"/>
              </a:rPr>
              <a:t>Another benefit is that AI can help us save money. By optimizing the recycling process, we can reduce costs associated with transportation, labor, and equipment. This makes recycling more economically viable, which encourages more businesses and individuals to participate in the process.</a:t>
            </a:r>
            <a:endParaRPr lang="en-US" sz="1600"/>
          </a:p>
          <a:p>
            <a:endParaRPr lang="en-US" sz="1600">
              <a:cs typeface="Calibri"/>
            </a:endParaRPr>
          </a:p>
        </p:txBody>
      </p:sp>
    </p:spTree>
    <p:extLst>
      <p:ext uri="{BB962C8B-B14F-4D97-AF65-F5344CB8AC3E}">
        <p14:creationId xmlns:p14="http://schemas.microsoft.com/office/powerpoint/2010/main" val="1808883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6B2FF6-A0C0-A423-C811-F9ACB1225FC1}"/>
              </a:ext>
            </a:extLst>
          </p:cNvPr>
          <p:cNvSpPr>
            <a:spLocks noGrp="1"/>
          </p:cNvSpPr>
          <p:nvPr>
            <p:ph type="title"/>
          </p:nvPr>
        </p:nvSpPr>
        <p:spPr>
          <a:xfrm>
            <a:off x="6412091" y="501651"/>
            <a:ext cx="4395340" cy="1716255"/>
          </a:xfrm>
        </p:spPr>
        <p:txBody>
          <a:bodyPr anchor="b">
            <a:normAutofit/>
          </a:bodyPr>
          <a:lstStyle/>
          <a:p>
            <a:r>
              <a:rPr lang="en-US" sz="5200">
                <a:ea typeface="+mj-lt"/>
                <a:cs typeface="+mj-lt"/>
              </a:rPr>
              <a:t>Challenges and Limitations</a:t>
            </a:r>
            <a:endParaRPr lang="en-US" sz="520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ustainability">
            <a:extLst>
              <a:ext uri="{FF2B5EF4-FFF2-40B4-BE49-F238E27FC236}">
                <a16:creationId xmlns:a16="http://schemas.microsoft.com/office/drawing/2014/main" id="{B7221968-8CD6-A20A-E7D2-20ED21FCF3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143" y="818188"/>
            <a:ext cx="5221625" cy="5221625"/>
          </a:xfrm>
          <a:prstGeom prst="rect">
            <a:avLst/>
          </a:prstGeom>
        </p:spPr>
      </p:pic>
      <p:sp>
        <p:nvSpPr>
          <p:cNvPr id="3" name="Content Placeholder 2">
            <a:extLst>
              <a:ext uri="{FF2B5EF4-FFF2-40B4-BE49-F238E27FC236}">
                <a16:creationId xmlns:a16="http://schemas.microsoft.com/office/drawing/2014/main" id="{0CE6CC53-0F9E-E08C-2B7A-29CC842E1417}"/>
              </a:ext>
            </a:extLst>
          </p:cNvPr>
          <p:cNvSpPr>
            <a:spLocks noGrp="1"/>
          </p:cNvSpPr>
          <p:nvPr>
            <p:ph idx="1"/>
          </p:nvPr>
        </p:nvSpPr>
        <p:spPr>
          <a:xfrm>
            <a:off x="6392583" y="2645922"/>
            <a:ext cx="4434721" cy="3710427"/>
          </a:xfrm>
        </p:spPr>
        <p:txBody>
          <a:bodyPr vert="horz" lIns="91440" tIns="45720" rIns="91440" bIns="45720" rtlCol="0" anchor="t">
            <a:normAutofit/>
          </a:bodyPr>
          <a:lstStyle/>
          <a:p>
            <a:r>
              <a:rPr lang="en-US" sz="1700">
                <a:solidFill>
                  <a:schemeClr val="tx1">
                    <a:alpha val="80000"/>
                  </a:schemeClr>
                </a:solidFill>
                <a:ea typeface="+mn-lt"/>
                <a:cs typeface="+mn-lt"/>
              </a:rPr>
              <a:t>While AI has enormous potential for improving recycling, there are also some challenges and limitations to consider. One of them is a</a:t>
            </a:r>
            <a:r>
              <a:rPr lang="en-US" sz="1700">
                <a:solidFill>
                  <a:srgbClr val="000000"/>
                </a:solidFill>
                <a:ea typeface="+mn-lt"/>
                <a:cs typeface="+mn-lt"/>
              </a:rPr>
              <a:t>ccuracy</a:t>
            </a:r>
            <a:r>
              <a:rPr lang="en-US" sz="1700">
                <a:ea typeface="+mn-lt"/>
                <a:cs typeface="+mn-lt"/>
              </a:rPr>
              <a:t> of object recognition can be limited, leading to misclassifications or failure to recognize certain items. </a:t>
            </a:r>
            <a:endParaRPr lang="en-US">
              <a:cs typeface="Calibri"/>
            </a:endParaRPr>
          </a:p>
          <a:p>
            <a:r>
              <a:rPr lang="en-US" sz="1700">
                <a:ea typeface="+mn-lt"/>
                <a:cs typeface="+mn-lt"/>
              </a:rPr>
              <a:t>The accuracy of object recognition and recycling estimations depends on image quality and user input.</a:t>
            </a:r>
            <a:r>
              <a:rPr lang="en-US" sz="1700">
                <a:solidFill>
                  <a:srgbClr val="000000"/>
                </a:solidFill>
                <a:ea typeface="+mn-lt"/>
                <a:cs typeface="+mn-lt"/>
              </a:rPr>
              <a:t> </a:t>
            </a:r>
            <a:r>
              <a:rPr lang="en-US" sz="1700">
                <a:solidFill>
                  <a:srgbClr val="000000">
                    <a:alpha val="80000"/>
                  </a:srgbClr>
                </a:solidFill>
                <a:ea typeface="+mn-lt"/>
                <a:cs typeface="+mn-lt"/>
              </a:rPr>
              <a:t>User errors in providing information or subjective factors like object condition can impact recycling estimations.</a:t>
            </a:r>
            <a:endParaRPr lang="en-US" sz="1700">
              <a:solidFill>
                <a:srgbClr val="000000">
                  <a:alpha val="80000"/>
                </a:srgbClr>
              </a:solidFill>
              <a:cs typeface="Calibri" panose="020F0502020204030204"/>
            </a:endParaRPr>
          </a:p>
          <a:p>
            <a:endParaRPr lang="en-US" sz="1700">
              <a:solidFill>
                <a:srgbClr val="000000">
                  <a:alpha val="80000"/>
                </a:srgbClr>
              </a:solidFill>
              <a:ea typeface="+mn-lt"/>
              <a:cs typeface="+mn-lt"/>
            </a:endParaRPr>
          </a:p>
          <a:p>
            <a:endParaRPr lang="en-US" sz="1700">
              <a:solidFill>
                <a:srgbClr val="000000">
                  <a:alpha val="80000"/>
                </a:srgbClr>
              </a:solidFill>
              <a:ea typeface="+mn-lt"/>
              <a:cs typeface="+mn-lt"/>
            </a:endParaRPr>
          </a:p>
          <a:p>
            <a:endParaRPr lang="en-US" sz="1700">
              <a:solidFill>
                <a:srgbClr val="000000">
                  <a:alpha val="80000"/>
                </a:srgbClr>
              </a:solidFill>
              <a:ea typeface="+mn-lt"/>
              <a:cs typeface="+mn-lt"/>
            </a:endParaRP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94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ght bulb on yellow background with sketched light beams and cord">
            <a:extLst>
              <a:ext uri="{FF2B5EF4-FFF2-40B4-BE49-F238E27FC236}">
                <a16:creationId xmlns:a16="http://schemas.microsoft.com/office/drawing/2014/main" id="{36C501DA-3FB6-A852-0B98-21C9D5D27EEA}"/>
              </a:ext>
            </a:extLst>
          </p:cNvPr>
          <p:cNvPicPr>
            <a:picLocks noChangeAspect="1"/>
          </p:cNvPicPr>
          <p:nvPr/>
        </p:nvPicPr>
        <p:blipFill rotWithShape="1">
          <a:blip r:embed="rId2"/>
          <a:srcRect t="8572" r="-2" b="-2"/>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B98C9-E4F8-BB37-B3C5-ADFDEDFC696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Results</a:t>
            </a:r>
          </a:p>
        </p:txBody>
      </p:sp>
    </p:spTree>
    <p:extLst>
      <p:ext uri="{BB962C8B-B14F-4D97-AF65-F5344CB8AC3E}">
        <p14:creationId xmlns:p14="http://schemas.microsoft.com/office/powerpoint/2010/main" val="123502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1791-A1E7-2156-48A3-33F31065F665}"/>
              </a:ext>
            </a:extLst>
          </p:cNvPr>
          <p:cNvSpPr>
            <a:spLocks noGrp="1"/>
          </p:cNvSpPr>
          <p:nvPr>
            <p:ph type="title"/>
          </p:nvPr>
        </p:nvSpPr>
        <p:spPr/>
        <p:txBody>
          <a:bodyPr/>
          <a:lstStyle/>
          <a:p>
            <a:r>
              <a:rPr lang="en-US">
                <a:cs typeface="Calibri Light"/>
              </a:rPr>
              <a:t>Data exploration:</a:t>
            </a:r>
            <a:endParaRPr lang="en-US"/>
          </a:p>
        </p:txBody>
      </p:sp>
      <p:pic>
        <p:nvPicPr>
          <p:cNvPr id="7" name="Picture 7" descr="Chart, bar chart&#10;&#10;Description automatically generated">
            <a:extLst>
              <a:ext uri="{FF2B5EF4-FFF2-40B4-BE49-F238E27FC236}">
                <a16:creationId xmlns:a16="http://schemas.microsoft.com/office/drawing/2014/main" id="{56FD9C94-ADD6-DADB-1CA9-4A55D723D267}"/>
              </a:ext>
            </a:extLst>
          </p:cNvPr>
          <p:cNvPicPr>
            <a:picLocks noGrp="1" noChangeAspect="1"/>
          </p:cNvPicPr>
          <p:nvPr>
            <p:ph idx="1"/>
          </p:nvPr>
        </p:nvPicPr>
        <p:blipFill>
          <a:blip r:embed="rId3"/>
          <a:stretch>
            <a:fillRect/>
          </a:stretch>
        </p:blipFill>
        <p:spPr>
          <a:xfrm>
            <a:off x="667043" y="1966987"/>
            <a:ext cx="5696046" cy="4351338"/>
          </a:xfrm>
        </p:spPr>
      </p:pic>
      <p:sp>
        <p:nvSpPr>
          <p:cNvPr id="8" name="TextBox 7">
            <a:extLst>
              <a:ext uri="{FF2B5EF4-FFF2-40B4-BE49-F238E27FC236}">
                <a16:creationId xmlns:a16="http://schemas.microsoft.com/office/drawing/2014/main" id="{411A1C89-4671-5550-A46D-7EF3B44E7CB8}"/>
              </a:ext>
            </a:extLst>
          </p:cNvPr>
          <p:cNvSpPr txBox="1"/>
          <p:nvPr/>
        </p:nvSpPr>
        <p:spPr>
          <a:xfrm>
            <a:off x="1455929" y="2381276"/>
            <a:ext cx="7706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1,414</a:t>
            </a:r>
            <a:endParaRPr lang="en-US"/>
          </a:p>
        </p:txBody>
      </p:sp>
      <p:sp>
        <p:nvSpPr>
          <p:cNvPr id="10" name="TextBox 9">
            <a:extLst>
              <a:ext uri="{FF2B5EF4-FFF2-40B4-BE49-F238E27FC236}">
                <a16:creationId xmlns:a16="http://schemas.microsoft.com/office/drawing/2014/main" id="{35CF69D6-F6BC-3D4C-3236-21FE19751A75}"/>
              </a:ext>
            </a:extLst>
          </p:cNvPr>
          <p:cNvSpPr txBox="1"/>
          <p:nvPr/>
        </p:nvSpPr>
        <p:spPr>
          <a:xfrm>
            <a:off x="2780624" y="3246738"/>
            <a:ext cx="7706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1,021</a:t>
            </a:r>
            <a:endParaRPr lang="en-US"/>
          </a:p>
        </p:txBody>
      </p:sp>
      <p:sp>
        <p:nvSpPr>
          <p:cNvPr id="11" name="TextBox 10">
            <a:extLst>
              <a:ext uri="{FF2B5EF4-FFF2-40B4-BE49-F238E27FC236}">
                <a16:creationId xmlns:a16="http://schemas.microsoft.com/office/drawing/2014/main" id="{680DD279-B007-65ED-087D-997440F3F85F}"/>
              </a:ext>
            </a:extLst>
          </p:cNvPr>
          <p:cNvSpPr txBox="1"/>
          <p:nvPr/>
        </p:nvSpPr>
        <p:spPr>
          <a:xfrm>
            <a:off x="4042438" y="2328767"/>
            <a:ext cx="7706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1,448</a:t>
            </a:r>
            <a:endParaRPr lang="en-US"/>
          </a:p>
        </p:txBody>
      </p:sp>
      <p:sp>
        <p:nvSpPr>
          <p:cNvPr id="12" name="TextBox 11">
            <a:extLst>
              <a:ext uri="{FF2B5EF4-FFF2-40B4-BE49-F238E27FC236}">
                <a16:creationId xmlns:a16="http://schemas.microsoft.com/office/drawing/2014/main" id="{7E2F116A-A783-5BDD-25C5-9B24A50D0B91}"/>
              </a:ext>
            </a:extLst>
          </p:cNvPr>
          <p:cNvSpPr txBox="1"/>
          <p:nvPr/>
        </p:nvSpPr>
        <p:spPr>
          <a:xfrm>
            <a:off x="5377437" y="1936158"/>
            <a:ext cx="7706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1,637</a:t>
            </a:r>
            <a:endParaRPr lang="en-US"/>
          </a:p>
        </p:txBody>
      </p:sp>
      <p:pic>
        <p:nvPicPr>
          <p:cNvPr id="15" name="Picture 15">
            <a:extLst>
              <a:ext uri="{FF2B5EF4-FFF2-40B4-BE49-F238E27FC236}">
                <a16:creationId xmlns:a16="http://schemas.microsoft.com/office/drawing/2014/main" id="{5B87958E-FCEA-3827-0E07-99E1829E5F2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616129" y="3538856"/>
            <a:ext cx="521777" cy="568118"/>
          </a:xfrm>
          <a:prstGeom prst="rect">
            <a:avLst/>
          </a:prstGeom>
        </p:spPr>
      </p:pic>
      <p:sp>
        <p:nvSpPr>
          <p:cNvPr id="16" name="TextBox 15">
            <a:extLst>
              <a:ext uri="{FF2B5EF4-FFF2-40B4-BE49-F238E27FC236}">
                <a16:creationId xmlns:a16="http://schemas.microsoft.com/office/drawing/2014/main" id="{5AA6F1FB-5788-1951-78A3-D1133C40EA42}"/>
              </a:ext>
            </a:extLst>
          </p:cNvPr>
          <p:cNvSpPr txBox="1"/>
          <p:nvPr/>
        </p:nvSpPr>
        <p:spPr>
          <a:xfrm>
            <a:off x="1616129" y="4365893"/>
            <a:ext cx="340964" cy="59196"/>
          </a:xfrm>
          <a:prstGeom prst="rect">
            <a:avLst/>
          </a:prstGeom>
        </p:spPr>
        <p:txBody>
          <a:bodyPr>
            <a:normAutofit fontScale="25000" lnSpcReduction="20000"/>
          </a:bodyPr>
          <a:lstStyle/>
          <a:p>
            <a:r>
              <a:rPr lang="en-US">
                <a:hlinkClick r:id="rId5"/>
              </a:rPr>
              <a:t>This Photo</a:t>
            </a:r>
            <a:r>
              <a:rPr lang="en-US"/>
              <a:t> by Unknown author is licensed under </a:t>
            </a:r>
            <a:r>
              <a:rPr lang="en-US">
                <a:hlinkClick r:id="rId6"/>
              </a:rPr>
              <a:t>CC BY-SA</a:t>
            </a:r>
            <a:r>
              <a:rPr lang="en-US"/>
              <a:t>.</a:t>
            </a:r>
          </a:p>
        </p:txBody>
      </p:sp>
      <p:pic>
        <p:nvPicPr>
          <p:cNvPr id="21" name="Picture 21">
            <a:extLst>
              <a:ext uri="{FF2B5EF4-FFF2-40B4-BE49-F238E27FC236}">
                <a16:creationId xmlns:a16="http://schemas.microsoft.com/office/drawing/2014/main" id="{D4B5CEF4-0112-62A6-E86D-71E14F9F811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642433" y="4014697"/>
            <a:ext cx="947979" cy="662571"/>
          </a:xfrm>
          <a:prstGeom prst="rect">
            <a:avLst/>
          </a:prstGeom>
        </p:spPr>
      </p:pic>
      <p:sp>
        <p:nvSpPr>
          <p:cNvPr id="22" name="TextBox 21">
            <a:extLst>
              <a:ext uri="{FF2B5EF4-FFF2-40B4-BE49-F238E27FC236}">
                <a16:creationId xmlns:a16="http://schemas.microsoft.com/office/drawing/2014/main" id="{957FD791-9927-CCBF-CB9A-BF2EEED32424}"/>
              </a:ext>
            </a:extLst>
          </p:cNvPr>
          <p:cNvSpPr txBox="1"/>
          <p:nvPr/>
        </p:nvSpPr>
        <p:spPr>
          <a:xfrm>
            <a:off x="2692400" y="4883608"/>
            <a:ext cx="659539" cy="110856"/>
          </a:xfrm>
          <a:prstGeom prst="rect">
            <a:avLst/>
          </a:prstGeom>
        </p:spPr>
        <p:txBody>
          <a:bodyPr>
            <a:normAutofit fontScale="25000" lnSpcReduction="20000"/>
          </a:bodyPr>
          <a:lstStyle/>
          <a:p>
            <a:r>
              <a:rPr lang="en-US">
                <a:hlinkClick r:id="rId8"/>
              </a:rPr>
              <a:t>This Photo</a:t>
            </a:r>
            <a:r>
              <a:rPr lang="en-US"/>
              <a:t> by Unknown author is licensed under </a:t>
            </a:r>
            <a:r>
              <a:rPr lang="en-US">
                <a:hlinkClick r:id="rId6"/>
              </a:rPr>
              <a:t>CC BY-SA</a:t>
            </a:r>
            <a:r>
              <a:rPr lang="en-US"/>
              <a:t>.</a:t>
            </a:r>
          </a:p>
        </p:txBody>
      </p:sp>
      <p:pic>
        <p:nvPicPr>
          <p:cNvPr id="24" name="Picture 24">
            <a:extLst>
              <a:ext uri="{FF2B5EF4-FFF2-40B4-BE49-F238E27FC236}">
                <a16:creationId xmlns:a16="http://schemas.microsoft.com/office/drawing/2014/main" id="{8385AB39-B603-F59B-70C8-6E212B1E5109}"/>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241714" y="3171126"/>
            <a:ext cx="415183" cy="1290663"/>
          </a:xfrm>
          <a:prstGeom prst="rect">
            <a:avLst/>
          </a:prstGeom>
        </p:spPr>
      </p:pic>
      <p:sp>
        <p:nvSpPr>
          <p:cNvPr id="25" name="TextBox 24">
            <a:extLst>
              <a:ext uri="{FF2B5EF4-FFF2-40B4-BE49-F238E27FC236}">
                <a16:creationId xmlns:a16="http://schemas.microsoft.com/office/drawing/2014/main" id="{E420152A-97DA-121F-554F-2D9A8080D3B6}"/>
              </a:ext>
            </a:extLst>
          </p:cNvPr>
          <p:cNvSpPr txBox="1"/>
          <p:nvPr/>
        </p:nvSpPr>
        <p:spPr>
          <a:xfrm>
            <a:off x="4241047" y="4741620"/>
            <a:ext cx="494009" cy="37670"/>
          </a:xfrm>
          <a:prstGeom prst="rect">
            <a:avLst/>
          </a:prstGeom>
        </p:spPr>
        <p:txBody>
          <a:bodyPr>
            <a:normAutofit fontScale="25000" lnSpcReduction="20000"/>
          </a:bodyPr>
          <a:lstStyle/>
          <a:p>
            <a:r>
              <a:rPr lang="en-US">
                <a:hlinkClick r:id="rId10"/>
              </a:rPr>
              <a:t>This Photo</a:t>
            </a:r>
            <a:r>
              <a:rPr lang="en-US"/>
              <a:t> by Unknown author is licensed under </a:t>
            </a:r>
            <a:r>
              <a:rPr lang="en-US">
                <a:hlinkClick r:id="rId11"/>
              </a:rPr>
              <a:t>CC BY-NC</a:t>
            </a:r>
            <a:r>
              <a:rPr lang="en-US"/>
              <a:t>.</a:t>
            </a:r>
          </a:p>
        </p:txBody>
      </p:sp>
      <p:pic>
        <p:nvPicPr>
          <p:cNvPr id="27" name="Picture 27">
            <a:extLst>
              <a:ext uri="{FF2B5EF4-FFF2-40B4-BE49-F238E27FC236}">
                <a16:creationId xmlns:a16="http://schemas.microsoft.com/office/drawing/2014/main" id="{0ACE2F0A-13D0-22D8-9FDD-F55F4A588FD5}"/>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5238399" y="3034306"/>
            <a:ext cx="879099" cy="891863"/>
          </a:xfrm>
          <a:prstGeom prst="rect">
            <a:avLst/>
          </a:prstGeom>
        </p:spPr>
      </p:pic>
      <p:sp>
        <p:nvSpPr>
          <p:cNvPr id="28" name="TextBox 27">
            <a:extLst>
              <a:ext uri="{FF2B5EF4-FFF2-40B4-BE49-F238E27FC236}">
                <a16:creationId xmlns:a16="http://schemas.microsoft.com/office/drawing/2014/main" id="{0FD73C1B-F69B-FEC9-87F4-9B0A0621B0DC}"/>
              </a:ext>
            </a:extLst>
          </p:cNvPr>
          <p:cNvSpPr txBox="1"/>
          <p:nvPr/>
        </p:nvSpPr>
        <p:spPr>
          <a:xfrm>
            <a:off x="5288366" y="4129249"/>
            <a:ext cx="698285" cy="102246"/>
          </a:xfrm>
          <a:prstGeom prst="rect">
            <a:avLst/>
          </a:prstGeom>
        </p:spPr>
        <p:txBody>
          <a:bodyPr>
            <a:normAutofit fontScale="25000" lnSpcReduction="20000"/>
          </a:bodyPr>
          <a:lstStyle/>
          <a:p>
            <a:r>
              <a:rPr lang="en-US">
                <a:hlinkClick r:id="rId13"/>
              </a:rPr>
              <a:t>This Photo</a:t>
            </a:r>
            <a:r>
              <a:rPr lang="en-US"/>
              <a:t> by Unknown author is licensed under </a:t>
            </a:r>
            <a:r>
              <a:rPr lang="en-US">
                <a:hlinkClick r:id="rId6"/>
              </a:rPr>
              <a:t>CC BY-SA</a:t>
            </a:r>
            <a:r>
              <a:rPr lang="en-US"/>
              <a:t>.</a:t>
            </a:r>
          </a:p>
        </p:txBody>
      </p:sp>
      <p:sp>
        <p:nvSpPr>
          <p:cNvPr id="30" name="TextBox 29">
            <a:extLst>
              <a:ext uri="{FF2B5EF4-FFF2-40B4-BE49-F238E27FC236}">
                <a16:creationId xmlns:a16="http://schemas.microsoft.com/office/drawing/2014/main" id="{40CA5481-BD38-9DC2-8040-49B91927D4C9}"/>
              </a:ext>
            </a:extLst>
          </p:cNvPr>
          <p:cNvSpPr txBox="1"/>
          <p:nvPr/>
        </p:nvSpPr>
        <p:spPr>
          <a:xfrm>
            <a:off x="7540357" y="1319508"/>
            <a:ext cx="30350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 total of 5,520 images</a:t>
            </a:r>
            <a:endParaRPr lang="en-US"/>
          </a:p>
        </p:txBody>
      </p:sp>
      <p:pic>
        <p:nvPicPr>
          <p:cNvPr id="31" name="Picture 31" descr="Chart&#10;&#10;Description automatically generated">
            <a:extLst>
              <a:ext uri="{FF2B5EF4-FFF2-40B4-BE49-F238E27FC236}">
                <a16:creationId xmlns:a16="http://schemas.microsoft.com/office/drawing/2014/main" id="{50E213D9-8AB7-EC10-DA30-556C8C3FCABF}"/>
              </a:ext>
            </a:extLst>
          </p:cNvPr>
          <p:cNvPicPr>
            <a:picLocks noChangeAspect="1"/>
          </p:cNvPicPr>
          <p:nvPr/>
        </p:nvPicPr>
        <p:blipFill>
          <a:blip r:embed="rId14"/>
          <a:stretch>
            <a:fillRect/>
          </a:stretch>
        </p:blipFill>
        <p:spPr>
          <a:xfrm>
            <a:off x="6429214" y="1748587"/>
            <a:ext cx="5481233" cy="1526858"/>
          </a:xfrm>
          <a:prstGeom prst="rect">
            <a:avLst/>
          </a:prstGeom>
        </p:spPr>
      </p:pic>
      <p:pic>
        <p:nvPicPr>
          <p:cNvPr id="32" name="Picture 32" descr="Chart&#10;&#10;Description automatically generated">
            <a:extLst>
              <a:ext uri="{FF2B5EF4-FFF2-40B4-BE49-F238E27FC236}">
                <a16:creationId xmlns:a16="http://schemas.microsoft.com/office/drawing/2014/main" id="{99F418A5-3134-E445-ABFB-012F8B0738FA}"/>
              </a:ext>
            </a:extLst>
          </p:cNvPr>
          <p:cNvPicPr>
            <a:picLocks noChangeAspect="1"/>
          </p:cNvPicPr>
          <p:nvPr/>
        </p:nvPicPr>
        <p:blipFill>
          <a:blip r:embed="rId15"/>
          <a:stretch>
            <a:fillRect/>
          </a:stretch>
        </p:blipFill>
        <p:spPr>
          <a:xfrm>
            <a:off x="6476570" y="3278445"/>
            <a:ext cx="5433877" cy="1515143"/>
          </a:xfrm>
          <a:prstGeom prst="rect">
            <a:avLst/>
          </a:prstGeom>
        </p:spPr>
      </p:pic>
      <p:pic>
        <p:nvPicPr>
          <p:cNvPr id="33" name="Picture 33" descr="Chart&#10;&#10;Description automatically generated">
            <a:extLst>
              <a:ext uri="{FF2B5EF4-FFF2-40B4-BE49-F238E27FC236}">
                <a16:creationId xmlns:a16="http://schemas.microsoft.com/office/drawing/2014/main" id="{86F59366-B0FE-466E-0CFF-A01A295F91DD}"/>
              </a:ext>
            </a:extLst>
          </p:cNvPr>
          <p:cNvPicPr>
            <a:picLocks noChangeAspect="1"/>
          </p:cNvPicPr>
          <p:nvPr/>
        </p:nvPicPr>
        <p:blipFill>
          <a:blip r:embed="rId16"/>
          <a:stretch>
            <a:fillRect/>
          </a:stretch>
        </p:blipFill>
        <p:spPr>
          <a:xfrm>
            <a:off x="6476569" y="4782027"/>
            <a:ext cx="5433877" cy="1534452"/>
          </a:xfrm>
          <a:prstGeom prst="rect">
            <a:avLst/>
          </a:prstGeom>
        </p:spPr>
      </p:pic>
    </p:spTree>
    <p:extLst>
      <p:ext uri="{BB962C8B-B14F-4D97-AF65-F5344CB8AC3E}">
        <p14:creationId xmlns:p14="http://schemas.microsoft.com/office/powerpoint/2010/main" val="3792040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0D75-CD6E-41ED-F6D9-9019F180B76F}"/>
              </a:ext>
            </a:extLst>
          </p:cNvPr>
          <p:cNvSpPr>
            <a:spLocks noGrp="1"/>
          </p:cNvSpPr>
          <p:nvPr>
            <p:ph type="title"/>
          </p:nvPr>
        </p:nvSpPr>
        <p:spPr/>
        <p:txBody>
          <a:bodyPr/>
          <a:lstStyle/>
          <a:p>
            <a:r>
              <a:rPr lang="en-US">
                <a:cs typeface="Calibri Light"/>
              </a:rPr>
              <a:t>Baseline Model</a:t>
            </a:r>
            <a:endParaRPr lang="en-US">
              <a:latin typeface="Calibri Light"/>
              <a:cs typeface="Calibri Light"/>
            </a:endParaRPr>
          </a:p>
        </p:txBody>
      </p:sp>
      <p:sp>
        <p:nvSpPr>
          <p:cNvPr id="3" name="Content Placeholder 2">
            <a:extLst>
              <a:ext uri="{FF2B5EF4-FFF2-40B4-BE49-F238E27FC236}">
                <a16:creationId xmlns:a16="http://schemas.microsoft.com/office/drawing/2014/main" id="{AB170088-D140-49A9-975D-BB8622B1202F}"/>
              </a:ext>
            </a:extLst>
          </p:cNvPr>
          <p:cNvSpPr>
            <a:spLocks noGrp="1"/>
          </p:cNvSpPr>
          <p:nvPr>
            <p:ph idx="1"/>
          </p:nvPr>
        </p:nvSpPr>
        <p:spPr/>
        <p:txBody>
          <a:bodyPr vert="horz" lIns="91440" tIns="45720" rIns="91440" bIns="45720" rtlCol="0" anchor="t">
            <a:normAutofit/>
          </a:bodyPr>
          <a:lstStyle/>
          <a:p>
            <a:endParaRPr lang="en-US">
              <a:cs typeface="Calibri"/>
            </a:endParaRPr>
          </a:p>
          <a:p>
            <a:endParaRPr lang="en-US">
              <a:cs typeface="Calibri"/>
            </a:endParaRPr>
          </a:p>
        </p:txBody>
      </p:sp>
      <p:pic>
        <p:nvPicPr>
          <p:cNvPr id="4" name="Picture 4" descr="Text&#10;&#10;Description automatically generated">
            <a:extLst>
              <a:ext uri="{FF2B5EF4-FFF2-40B4-BE49-F238E27FC236}">
                <a16:creationId xmlns:a16="http://schemas.microsoft.com/office/drawing/2014/main" id="{6D015A57-EA3D-B4E5-D0FA-141131C0CB2E}"/>
              </a:ext>
            </a:extLst>
          </p:cNvPr>
          <p:cNvPicPr>
            <a:picLocks noChangeAspect="1"/>
          </p:cNvPicPr>
          <p:nvPr/>
        </p:nvPicPr>
        <p:blipFill>
          <a:blip r:embed="rId3"/>
          <a:stretch>
            <a:fillRect/>
          </a:stretch>
        </p:blipFill>
        <p:spPr>
          <a:xfrm>
            <a:off x="836908" y="1869974"/>
            <a:ext cx="3535335" cy="2450767"/>
          </a:xfrm>
          <a:prstGeom prst="rect">
            <a:avLst/>
          </a:prstGeom>
        </p:spPr>
      </p:pic>
      <p:pic>
        <p:nvPicPr>
          <p:cNvPr id="6" name="Picture 6" descr="Chart&#10;&#10;Description automatically generated">
            <a:extLst>
              <a:ext uri="{FF2B5EF4-FFF2-40B4-BE49-F238E27FC236}">
                <a16:creationId xmlns:a16="http://schemas.microsoft.com/office/drawing/2014/main" id="{2C270A58-2C78-769E-D0C1-931D16BF19CF}"/>
              </a:ext>
            </a:extLst>
          </p:cNvPr>
          <p:cNvPicPr>
            <a:picLocks noChangeAspect="1"/>
          </p:cNvPicPr>
          <p:nvPr/>
        </p:nvPicPr>
        <p:blipFill>
          <a:blip r:embed="rId4"/>
          <a:stretch>
            <a:fillRect/>
          </a:stretch>
        </p:blipFill>
        <p:spPr>
          <a:xfrm>
            <a:off x="6093417" y="515870"/>
            <a:ext cx="3724758" cy="2941852"/>
          </a:xfrm>
          <a:prstGeom prst="rect">
            <a:avLst/>
          </a:prstGeom>
        </p:spPr>
      </p:pic>
      <p:pic>
        <p:nvPicPr>
          <p:cNvPr id="7" name="Picture 7" descr="Chart, line chart&#10;&#10;Description automatically generated">
            <a:extLst>
              <a:ext uri="{FF2B5EF4-FFF2-40B4-BE49-F238E27FC236}">
                <a16:creationId xmlns:a16="http://schemas.microsoft.com/office/drawing/2014/main" id="{89DB50A3-C4EA-7015-B651-6360F40F7759}"/>
              </a:ext>
            </a:extLst>
          </p:cNvPr>
          <p:cNvPicPr>
            <a:picLocks noChangeAspect="1"/>
          </p:cNvPicPr>
          <p:nvPr/>
        </p:nvPicPr>
        <p:blipFill>
          <a:blip r:embed="rId5"/>
          <a:stretch>
            <a:fillRect/>
          </a:stretch>
        </p:blipFill>
        <p:spPr>
          <a:xfrm>
            <a:off x="6093416" y="3458170"/>
            <a:ext cx="3759200" cy="2937999"/>
          </a:xfrm>
          <a:prstGeom prst="rect">
            <a:avLst/>
          </a:prstGeom>
        </p:spPr>
      </p:pic>
      <p:sp>
        <p:nvSpPr>
          <p:cNvPr id="8" name="TextBox 7">
            <a:extLst>
              <a:ext uri="{FF2B5EF4-FFF2-40B4-BE49-F238E27FC236}">
                <a16:creationId xmlns:a16="http://schemas.microsoft.com/office/drawing/2014/main" id="{C3993075-EE67-1806-C341-965A34833DF6}"/>
              </a:ext>
            </a:extLst>
          </p:cNvPr>
          <p:cNvSpPr txBox="1"/>
          <p:nvPr/>
        </p:nvSpPr>
        <p:spPr>
          <a:xfrm>
            <a:off x="4539711" y="1866253"/>
            <a:ext cx="16230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Total params: 452,164</a:t>
            </a:r>
          </a:p>
          <a:p>
            <a:r>
              <a:rPr lang="en-US" sz="1200">
                <a:cs typeface="Calibri"/>
              </a:rPr>
              <a:t>Training Acc: 0.29</a:t>
            </a:r>
          </a:p>
          <a:p>
            <a:r>
              <a:rPr lang="en-US" sz="1200">
                <a:cs typeface="Calibri"/>
              </a:rPr>
              <a:t>Validation Acc: 0.31</a:t>
            </a:r>
          </a:p>
          <a:p>
            <a:r>
              <a:rPr lang="en-US" sz="1200">
                <a:cs typeface="Calibri"/>
              </a:rPr>
              <a:t>Training time: 22s</a:t>
            </a:r>
          </a:p>
          <a:p>
            <a:r>
              <a:rPr lang="en-US" sz="1200">
                <a:cs typeface="Calibri"/>
              </a:rPr>
              <a:t>Epochs: 10</a:t>
            </a:r>
            <a:endParaRPr lang="en-US"/>
          </a:p>
        </p:txBody>
      </p:sp>
    </p:spTree>
    <p:extLst>
      <p:ext uri="{BB962C8B-B14F-4D97-AF65-F5344CB8AC3E}">
        <p14:creationId xmlns:p14="http://schemas.microsoft.com/office/powerpoint/2010/main" val="443083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125B-4219-E39B-51BB-1C7E68ABE73E}"/>
              </a:ext>
            </a:extLst>
          </p:cNvPr>
          <p:cNvSpPr>
            <a:spLocks noGrp="1"/>
          </p:cNvSpPr>
          <p:nvPr>
            <p:ph type="title"/>
          </p:nvPr>
        </p:nvSpPr>
        <p:spPr/>
        <p:txBody>
          <a:bodyPr/>
          <a:lstStyle/>
          <a:p>
            <a:r>
              <a:rPr lang="en-US">
                <a:cs typeface="Calibri Light"/>
              </a:rPr>
              <a:t>Model 2</a:t>
            </a:r>
            <a:endParaRPr lang="en-US"/>
          </a:p>
        </p:txBody>
      </p:sp>
      <p:pic>
        <p:nvPicPr>
          <p:cNvPr id="4" name="Picture 4">
            <a:extLst>
              <a:ext uri="{FF2B5EF4-FFF2-40B4-BE49-F238E27FC236}">
                <a16:creationId xmlns:a16="http://schemas.microsoft.com/office/drawing/2014/main" id="{3DF0EE79-1E00-6D4E-0C82-9F7A4E05D9D8}"/>
              </a:ext>
            </a:extLst>
          </p:cNvPr>
          <p:cNvPicPr>
            <a:picLocks noGrp="1" noChangeAspect="1"/>
          </p:cNvPicPr>
          <p:nvPr>
            <p:ph idx="1"/>
          </p:nvPr>
        </p:nvPicPr>
        <p:blipFill>
          <a:blip r:embed="rId3"/>
          <a:stretch>
            <a:fillRect/>
          </a:stretch>
        </p:blipFill>
        <p:spPr>
          <a:xfrm>
            <a:off x="971087" y="1525610"/>
            <a:ext cx="2913538" cy="4351338"/>
          </a:xfrm>
        </p:spPr>
      </p:pic>
      <p:pic>
        <p:nvPicPr>
          <p:cNvPr id="5" name="Picture 5" descr="Chart, line chart&#10;&#10;Description automatically generated">
            <a:extLst>
              <a:ext uri="{FF2B5EF4-FFF2-40B4-BE49-F238E27FC236}">
                <a16:creationId xmlns:a16="http://schemas.microsoft.com/office/drawing/2014/main" id="{043C94B1-AB23-98F6-C9FB-BF41B47E292E}"/>
              </a:ext>
            </a:extLst>
          </p:cNvPr>
          <p:cNvPicPr>
            <a:picLocks noChangeAspect="1"/>
          </p:cNvPicPr>
          <p:nvPr/>
        </p:nvPicPr>
        <p:blipFill>
          <a:blip r:embed="rId4"/>
          <a:stretch>
            <a:fillRect/>
          </a:stretch>
        </p:blipFill>
        <p:spPr>
          <a:xfrm>
            <a:off x="6192433" y="395350"/>
            <a:ext cx="3724758" cy="2989163"/>
          </a:xfrm>
          <a:prstGeom prst="rect">
            <a:avLst/>
          </a:prstGeom>
        </p:spPr>
      </p:pic>
      <p:pic>
        <p:nvPicPr>
          <p:cNvPr id="6" name="Picture 6" descr="Chart, line chart&#10;&#10;Description automatically generated">
            <a:extLst>
              <a:ext uri="{FF2B5EF4-FFF2-40B4-BE49-F238E27FC236}">
                <a16:creationId xmlns:a16="http://schemas.microsoft.com/office/drawing/2014/main" id="{F69241F8-AE87-EC2D-5F00-2470461DA31A}"/>
              </a:ext>
            </a:extLst>
          </p:cNvPr>
          <p:cNvPicPr>
            <a:picLocks noChangeAspect="1"/>
          </p:cNvPicPr>
          <p:nvPr/>
        </p:nvPicPr>
        <p:blipFill>
          <a:blip r:embed="rId5"/>
          <a:stretch>
            <a:fillRect/>
          </a:stretch>
        </p:blipFill>
        <p:spPr>
          <a:xfrm>
            <a:off x="6192434" y="3348638"/>
            <a:ext cx="3724759" cy="2989163"/>
          </a:xfrm>
          <a:prstGeom prst="rect">
            <a:avLst/>
          </a:prstGeom>
        </p:spPr>
      </p:pic>
      <p:sp>
        <p:nvSpPr>
          <p:cNvPr id="8" name="TextBox 7">
            <a:extLst>
              <a:ext uri="{FF2B5EF4-FFF2-40B4-BE49-F238E27FC236}">
                <a16:creationId xmlns:a16="http://schemas.microsoft.com/office/drawing/2014/main" id="{4097E30A-0272-1667-920D-19C68B75D777}"/>
              </a:ext>
            </a:extLst>
          </p:cNvPr>
          <p:cNvSpPr txBox="1"/>
          <p:nvPr/>
        </p:nvSpPr>
        <p:spPr>
          <a:xfrm>
            <a:off x="4031711" y="1991100"/>
            <a:ext cx="192006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Total params: 6. 564.516</a:t>
            </a:r>
          </a:p>
          <a:p>
            <a:r>
              <a:rPr lang="en-US" sz="1200">
                <a:cs typeface="Calibri"/>
              </a:rPr>
              <a:t>Training Acc: 0.73</a:t>
            </a:r>
          </a:p>
          <a:p>
            <a:r>
              <a:rPr lang="en-US" sz="1200">
                <a:cs typeface="Calibri"/>
              </a:rPr>
              <a:t>Validation Acc: 0.73</a:t>
            </a:r>
          </a:p>
          <a:p>
            <a:r>
              <a:rPr lang="en-US" sz="1200">
                <a:cs typeface="Calibri"/>
              </a:rPr>
              <a:t>Training time: 84s (1.4 min)</a:t>
            </a:r>
          </a:p>
          <a:p>
            <a:r>
              <a:rPr lang="en-US" sz="1200">
                <a:cs typeface="Calibri"/>
              </a:rPr>
              <a:t>Epochs: 10</a:t>
            </a:r>
          </a:p>
        </p:txBody>
      </p:sp>
    </p:spTree>
    <p:extLst>
      <p:ext uri="{BB962C8B-B14F-4D97-AF65-F5344CB8AC3E}">
        <p14:creationId xmlns:p14="http://schemas.microsoft.com/office/powerpoint/2010/main" val="2356293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FE1C6-2AF9-0E27-5AB0-752E69804D09}"/>
              </a:ext>
            </a:extLst>
          </p:cNvPr>
          <p:cNvSpPr>
            <a:spLocks noGrp="1"/>
          </p:cNvSpPr>
          <p:nvPr>
            <p:ph type="title"/>
          </p:nvPr>
        </p:nvSpPr>
        <p:spPr/>
        <p:txBody>
          <a:bodyPr/>
          <a:lstStyle/>
          <a:p>
            <a:r>
              <a:rPr lang="en-US">
                <a:cs typeface="Calibri Light"/>
              </a:rPr>
              <a:t>Current best model</a:t>
            </a:r>
            <a:endParaRPr lang="en-US"/>
          </a:p>
        </p:txBody>
      </p:sp>
      <p:pic>
        <p:nvPicPr>
          <p:cNvPr id="4" name="Picture 4">
            <a:extLst>
              <a:ext uri="{FF2B5EF4-FFF2-40B4-BE49-F238E27FC236}">
                <a16:creationId xmlns:a16="http://schemas.microsoft.com/office/drawing/2014/main" id="{4135EEFB-8D88-A6E5-6F85-1D67DF4E27B8}"/>
              </a:ext>
            </a:extLst>
          </p:cNvPr>
          <p:cNvPicPr>
            <a:picLocks noGrp="1" noChangeAspect="1"/>
          </p:cNvPicPr>
          <p:nvPr>
            <p:ph idx="1"/>
          </p:nvPr>
        </p:nvPicPr>
        <p:blipFill>
          <a:blip r:embed="rId3"/>
          <a:stretch>
            <a:fillRect/>
          </a:stretch>
        </p:blipFill>
        <p:spPr>
          <a:xfrm>
            <a:off x="838344" y="1399421"/>
            <a:ext cx="2637006" cy="5117643"/>
          </a:xfrm>
        </p:spPr>
      </p:pic>
      <p:pic>
        <p:nvPicPr>
          <p:cNvPr id="5" name="Picture 5" descr="Chart, histogram&#10;&#10;Description automatically generated">
            <a:extLst>
              <a:ext uri="{FF2B5EF4-FFF2-40B4-BE49-F238E27FC236}">
                <a16:creationId xmlns:a16="http://schemas.microsoft.com/office/drawing/2014/main" id="{6B27F7E9-CA80-66F2-E312-1850CAC63B74}"/>
              </a:ext>
            </a:extLst>
          </p:cNvPr>
          <p:cNvPicPr>
            <a:picLocks noChangeAspect="1"/>
          </p:cNvPicPr>
          <p:nvPr/>
        </p:nvPicPr>
        <p:blipFill>
          <a:blip r:embed="rId4"/>
          <a:stretch>
            <a:fillRect/>
          </a:stretch>
        </p:blipFill>
        <p:spPr>
          <a:xfrm>
            <a:off x="6114942" y="916264"/>
            <a:ext cx="3750588" cy="2997773"/>
          </a:xfrm>
          <a:prstGeom prst="rect">
            <a:avLst/>
          </a:prstGeom>
        </p:spPr>
      </p:pic>
      <p:pic>
        <p:nvPicPr>
          <p:cNvPr id="6" name="Picture 6" descr="Chart&#10;&#10;Description automatically generated">
            <a:extLst>
              <a:ext uri="{FF2B5EF4-FFF2-40B4-BE49-F238E27FC236}">
                <a16:creationId xmlns:a16="http://schemas.microsoft.com/office/drawing/2014/main" id="{8EC526AF-1EDC-BE55-690E-CBB6B0F9FA9B}"/>
              </a:ext>
            </a:extLst>
          </p:cNvPr>
          <p:cNvPicPr>
            <a:picLocks noChangeAspect="1"/>
          </p:cNvPicPr>
          <p:nvPr/>
        </p:nvPicPr>
        <p:blipFill>
          <a:blip r:embed="rId5"/>
          <a:stretch>
            <a:fillRect/>
          </a:stretch>
        </p:blipFill>
        <p:spPr>
          <a:xfrm>
            <a:off x="6114942" y="3856638"/>
            <a:ext cx="3750589" cy="3002078"/>
          </a:xfrm>
          <a:prstGeom prst="rect">
            <a:avLst/>
          </a:prstGeom>
        </p:spPr>
      </p:pic>
      <p:sp>
        <p:nvSpPr>
          <p:cNvPr id="8" name="TextBox 7">
            <a:extLst>
              <a:ext uri="{FF2B5EF4-FFF2-40B4-BE49-F238E27FC236}">
                <a16:creationId xmlns:a16="http://schemas.microsoft.com/office/drawing/2014/main" id="{547A595A-1634-76C7-F463-4F6C49817F99}"/>
              </a:ext>
            </a:extLst>
          </p:cNvPr>
          <p:cNvSpPr txBox="1"/>
          <p:nvPr/>
        </p:nvSpPr>
        <p:spPr>
          <a:xfrm>
            <a:off x="3881033" y="1474490"/>
            <a:ext cx="199325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Total params: 12,939,556</a:t>
            </a:r>
          </a:p>
          <a:p>
            <a:r>
              <a:rPr lang="en-US" sz="1200">
                <a:cs typeface="Calibri"/>
              </a:rPr>
              <a:t>Training Acc: 0.94</a:t>
            </a:r>
          </a:p>
          <a:p>
            <a:r>
              <a:rPr lang="en-US" sz="1200">
                <a:cs typeface="Calibri"/>
              </a:rPr>
              <a:t>Validation Acc: 0.92</a:t>
            </a:r>
          </a:p>
          <a:p>
            <a:r>
              <a:rPr lang="en-US" sz="1200">
                <a:cs typeface="Calibri"/>
              </a:rPr>
              <a:t>Training time: 3113s (52min)</a:t>
            </a:r>
          </a:p>
          <a:p>
            <a:r>
              <a:rPr lang="en-US" sz="1200">
                <a:cs typeface="Calibri"/>
              </a:rPr>
              <a:t>Epochs: 100</a:t>
            </a:r>
            <a:endParaRPr lang="en-US"/>
          </a:p>
        </p:txBody>
      </p:sp>
    </p:spTree>
    <p:extLst>
      <p:ext uri="{BB962C8B-B14F-4D97-AF65-F5344CB8AC3E}">
        <p14:creationId xmlns:p14="http://schemas.microsoft.com/office/powerpoint/2010/main" val="258561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ABD4-EACA-5166-7CB4-CBEB7C0B9284}"/>
              </a:ext>
            </a:extLst>
          </p:cNvPr>
          <p:cNvSpPr>
            <a:spLocks noGrp="1"/>
          </p:cNvSpPr>
          <p:nvPr>
            <p:ph type="title"/>
          </p:nvPr>
        </p:nvSpPr>
        <p:spPr/>
        <p:txBody>
          <a:bodyPr/>
          <a:lstStyle/>
          <a:p>
            <a:r>
              <a:rPr lang="en-US">
                <a:cs typeface="Calibri Light"/>
              </a:rPr>
              <a:t>Confusion Matrix</a:t>
            </a:r>
            <a:endParaRPr lang="en-US"/>
          </a:p>
        </p:txBody>
      </p:sp>
      <p:pic>
        <p:nvPicPr>
          <p:cNvPr id="4" name="Picture 4" descr="Chart, bar chart&#10;&#10;Description automatically generated">
            <a:extLst>
              <a:ext uri="{FF2B5EF4-FFF2-40B4-BE49-F238E27FC236}">
                <a16:creationId xmlns:a16="http://schemas.microsoft.com/office/drawing/2014/main" id="{494B8720-33C9-F4B1-0820-2DE17E249141}"/>
              </a:ext>
            </a:extLst>
          </p:cNvPr>
          <p:cNvPicPr>
            <a:picLocks noGrp="1" noChangeAspect="1"/>
          </p:cNvPicPr>
          <p:nvPr>
            <p:ph idx="1"/>
          </p:nvPr>
        </p:nvPicPr>
        <p:blipFill>
          <a:blip r:embed="rId3"/>
          <a:stretch>
            <a:fillRect/>
          </a:stretch>
        </p:blipFill>
        <p:spPr>
          <a:xfrm>
            <a:off x="3948630" y="1671559"/>
            <a:ext cx="4361363" cy="4663633"/>
          </a:xfrm>
        </p:spPr>
      </p:pic>
      <p:pic>
        <p:nvPicPr>
          <p:cNvPr id="6" name="Picture 15" descr="A picture containing bottle, can&#10;&#10;Description automatically generated">
            <a:extLst>
              <a:ext uri="{FF2B5EF4-FFF2-40B4-BE49-F238E27FC236}">
                <a16:creationId xmlns:a16="http://schemas.microsoft.com/office/drawing/2014/main" id="{D0CB7081-46A1-B9AD-19C9-13EAABD0091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960635" y="2148243"/>
            <a:ext cx="401235" cy="451881"/>
          </a:xfrm>
          <a:prstGeom prst="rect">
            <a:avLst/>
          </a:prstGeom>
        </p:spPr>
      </p:pic>
      <p:pic>
        <p:nvPicPr>
          <p:cNvPr id="8" name="Picture 21">
            <a:extLst>
              <a:ext uri="{FF2B5EF4-FFF2-40B4-BE49-F238E27FC236}">
                <a16:creationId xmlns:a16="http://schemas.microsoft.com/office/drawing/2014/main" id="{8C908F18-538C-16FE-6542-D91D2F05CA7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633307" y="3151068"/>
            <a:ext cx="659539" cy="460233"/>
          </a:xfrm>
          <a:prstGeom prst="rect">
            <a:avLst/>
          </a:prstGeom>
        </p:spPr>
      </p:pic>
      <p:pic>
        <p:nvPicPr>
          <p:cNvPr id="10" name="Picture 24">
            <a:extLst>
              <a:ext uri="{FF2B5EF4-FFF2-40B4-BE49-F238E27FC236}">
                <a16:creationId xmlns:a16="http://schemas.microsoft.com/office/drawing/2014/main" id="{8F292BA5-F6FD-5955-9409-C73475F4190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011498" y="4003300"/>
            <a:ext cx="250136" cy="825595"/>
          </a:xfrm>
          <a:prstGeom prst="rect">
            <a:avLst/>
          </a:prstGeom>
        </p:spPr>
      </p:pic>
      <p:pic>
        <p:nvPicPr>
          <p:cNvPr id="12" name="Picture 27">
            <a:extLst>
              <a:ext uri="{FF2B5EF4-FFF2-40B4-BE49-F238E27FC236}">
                <a16:creationId xmlns:a16="http://schemas.microsoft.com/office/drawing/2014/main" id="{DE98A2E5-7554-E022-08E8-F5EA68489DD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870370" y="5220018"/>
            <a:ext cx="414150" cy="418304"/>
          </a:xfrm>
          <a:prstGeom prst="rect">
            <a:avLst/>
          </a:prstGeom>
        </p:spPr>
      </p:pic>
      <p:sp>
        <p:nvSpPr>
          <p:cNvPr id="14" name="Rectangle 13">
            <a:extLst>
              <a:ext uri="{FF2B5EF4-FFF2-40B4-BE49-F238E27FC236}">
                <a16:creationId xmlns:a16="http://schemas.microsoft.com/office/drawing/2014/main" id="{E682E2B1-8419-29FB-D61A-D160ED57A360}"/>
              </a:ext>
            </a:extLst>
          </p:cNvPr>
          <p:cNvSpPr/>
          <p:nvPr/>
        </p:nvSpPr>
        <p:spPr>
          <a:xfrm>
            <a:off x="3941163" y="3653852"/>
            <a:ext cx="137409" cy="5371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9FDA176-7237-0ADF-AD2F-13BD46677A81}"/>
              </a:ext>
            </a:extLst>
          </p:cNvPr>
          <p:cNvSpPr txBox="1"/>
          <p:nvPr/>
        </p:nvSpPr>
        <p:spPr>
          <a:xfrm>
            <a:off x="2059066" y="3466475"/>
            <a:ext cx="13865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True Label</a:t>
            </a:r>
            <a:endParaRPr lang="en-US"/>
          </a:p>
        </p:txBody>
      </p:sp>
      <p:sp>
        <p:nvSpPr>
          <p:cNvPr id="16" name="Rectangle 15">
            <a:extLst>
              <a:ext uri="{FF2B5EF4-FFF2-40B4-BE49-F238E27FC236}">
                <a16:creationId xmlns:a16="http://schemas.microsoft.com/office/drawing/2014/main" id="{3ECEC4D4-7D0E-6055-9BF5-0076D76AB2B0}"/>
              </a:ext>
            </a:extLst>
          </p:cNvPr>
          <p:cNvSpPr/>
          <p:nvPr/>
        </p:nvSpPr>
        <p:spPr>
          <a:xfrm>
            <a:off x="5481818" y="6177195"/>
            <a:ext cx="911900" cy="137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6B2BF1-4E86-0FF9-8C6A-839D47312865}"/>
              </a:ext>
            </a:extLst>
          </p:cNvPr>
          <p:cNvSpPr txBox="1"/>
          <p:nvPr/>
        </p:nvSpPr>
        <p:spPr>
          <a:xfrm>
            <a:off x="5229901" y="6389557"/>
            <a:ext cx="1805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Predicted Label</a:t>
            </a:r>
            <a:endParaRPr lang="en-US"/>
          </a:p>
        </p:txBody>
      </p:sp>
      <p:pic>
        <p:nvPicPr>
          <p:cNvPr id="18" name="Picture 27">
            <a:extLst>
              <a:ext uri="{FF2B5EF4-FFF2-40B4-BE49-F238E27FC236}">
                <a16:creationId xmlns:a16="http://schemas.microsoft.com/office/drawing/2014/main" id="{28E7718E-011C-6DEC-3F44-F20FBF62B041}"/>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989156" y="6019493"/>
            <a:ext cx="414150" cy="418304"/>
          </a:xfrm>
          <a:prstGeom prst="rect">
            <a:avLst/>
          </a:prstGeom>
        </p:spPr>
      </p:pic>
      <p:pic>
        <p:nvPicPr>
          <p:cNvPr id="19" name="Picture 24">
            <a:extLst>
              <a:ext uri="{FF2B5EF4-FFF2-40B4-BE49-F238E27FC236}">
                <a16:creationId xmlns:a16="http://schemas.microsoft.com/office/drawing/2014/main" id="{171D4A47-C122-AE18-0C80-CE6BC45C524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03356" y="6021515"/>
            <a:ext cx="117780" cy="389560"/>
          </a:xfrm>
          <a:prstGeom prst="rect">
            <a:avLst/>
          </a:prstGeom>
        </p:spPr>
      </p:pic>
      <p:pic>
        <p:nvPicPr>
          <p:cNvPr id="20" name="Picture 21" descr="A picture containing building, building material&#10;&#10;Description automatically generated">
            <a:extLst>
              <a:ext uri="{FF2B5EF4-FFF2-40B4-BE49-F238E27FC236}">
                <a16:creationId xmlns:a16="http://schemas.microsoft.com/office/drawing/2014/main" id="{6A9E8B76-E572-ACD0-3084-243251362C0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303044" y="6045002"/>
            <a:ext cx="492982" cy="347807"/>
          </a:xfrm>
          <a:prstGeom prst="rect">
            <a:avLst/>
          </a:prstGeom>
        </p:spPr>
      </p:pic>
      <p:pic>
        <p:nvPicPr>
          <p:cNvPr id="21" name="Picture 15" descr="A picture containing bottle, can&#10;&#10;Description automatically generated">
            <a:extLst>
              <a:ext uri="{FF2B5EF4-FFF2-40B4-BE49-F238E27FC236}">
                <a16:creationId xmlns:a16="http://schemas.microsoft.com/office/drawing/2014/main" id="{8CDCCF29-7A62-2325-E346-BD23353C818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64404" y="6045685"/>
            <a:ext cx="280482" cy="318636"/>
          </a:xfrm>
          <a:prstGeom prst="rect">
            <a:avLst/>
          </a:prstGeom>
        </p:spPr>
      </p:pic>
      <p:sp>
        <p:nvSpPr>
          <p:cNvPr id="23" name="TextBox 22">
            <a:extLst>
              <a:ext uri="{FF2B5EF4-FFF2-40B4-BE49-F238E27FC236}">
                <a16:creationId xmlns:a16="http://schemas.microsoft.com/office/drawing/2014/main" id="{2F99E964-E0B9-C3D0-22A1-F207A0B79A8A}"/>
              </a:ext>
            </a:extLst>
          </p:cNvPr>
          <p:cNvSpPr txBox="1"/>
          <p:nvPr/>
        </p:nvSpPr>
        <p:spPr>
          <a:xfrm>
            <a:off x="3137524" y="2188147"/>
            <a:ext cx="7328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ea typeface="+mn-lt"/>
                <a:cs typeface="+mn-lt"/>
              </a:rPr>
              <a:t>96%</a:t>
            </a:r>
            <a:endParaRPr lang="en-US" sz="1400">
              <a:cs typeface="Calibri"/>
            </a:endParaRPr>
          </a:p>
        </p:txBody>
      </p:sp>
      <p:sp>
        <p:nvSpPr>
          <p:cNvPr id="24" name="TextBox 23">
            <a:extLst>
              <a:ext uri="{FF2B5EF4-FFF2-40B4-BE49-F238E27FC236}">
                <a16:creationId xmlns:a16="http://schemas.microsoft.com/office/drawing/2014/main" id="{072739B8-D1A0-226F-6D2E-399527DA42F4}"/>
              </a:ext>
            </a:extLst>
          </p:cNvPr>
          <p:cNvSpPr txBox="1"/>
          <p:nvPr/>
        </p:nvSpPr>
        <p:spPr>
          <a:xfrm>
            <a:off x="3137523" y="3224966"/>
            <a:ext cx="7328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ea typeface="+mn-lt"/>
                <a:cs typeface="+mn-lt"/>
              </a:rPr>
              <a:t>79%</a:t>
            </a:r>
            <a:endParaRPr lang="en-US" sz="1400">
              <a:cs typeface="Calibri"/>
            </a:endParaRPr>
          </a:p>
        </p:txBody>
      </p:sp>
      <p:sp>
        <p:nvSpPr>
          <p:cNvPr id="25" name="TextBox 24">
            <a:extLst>
              <a:ext uri="{FF2B5EF4-FFF2-40B4-BE49-F238E27FC236}">
                <a16:creationId xmlns:a16="http://schemas.microsoft.com/office/drawing/2014/main" id="{525DFA47-6F1C-2432-FC3D-CF7E32DA5DF1}"/>
              </a:ext>
            </a:extLst>
          </p:cNvPr>
          <p:cNvSpPr txBox="1"/>
          <p:nvPr/>
        </p:nvSpPr>
        <p:spPr>
          <a:xfrm>
            <a:off x="3137523" y="4220146"/>
            <a:ext cx="7328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ea typeface="+mn-lt"/>
                <a:cs typeface="+mn-lt"/>
              </a:rPr>
              <a:t>88%</a:t>
            </a:r>
            <a:endParaRPr lang="en-US" sz="1400">
              <a:cs typeface="Calibri"/>
            </a:endParaRPr>
          </a:p>
        </p:txBody>
      </p:sp>
      <p:sp>
        <p:nvSpPr>
          <p:cNvPr id="26" name="TextBox 25">
            <a:extLst>
              <a:ext uri="{FF2B5EF4-FFF2-40B4-BE49-F238E27FC236}">
                <a16:creationId xmlns:a16="http://schemas.microsoft.com/office/drawing/2014/main" id="{7B32771D-3AC6-824D-05F5-3E2170500713}"/>
              </a:ext>
            </a:extLst>
          </p:cNvPr>
          <p:cNvSpPr txBox="1"/>
          <p:nvPr/>
        </p:nvSpPr>
        <p:spPr>
          <a:xfrm>
            <a:off x="3137524" y="5348573"/>
            <a:ext cx="7328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ea typeface="+mn-lt"/>
                <a:cs typeface="+mn-lt"/>
              </a:rPr>
              <a:t>96%</a:t>
            </a:r>
            <a:endParaRPr lang="en-US" sz="1400">
              <a:cs typeface="Calibri"/>
            </a:endParaRPr>
          </a:p>
        </p:txBody>
      </p:sp>
      <p:sp>
        <p:nvSpPr>
          <p:cNvPr id="27" name="TextBox 26">
            <a:extLst>
              <a:ext uri="{FF2B5EF4-FFF2-40B4-BE49-F238E27FC236}">
                <a16:creationId xmlns:a16="http://schemas.microsoft.com/office/drawing/2014/main" id="{C384B664-0BD8-CDF1-05AD-B1E8AF99949D}"/>
              </a:ext>
            </a:extLst>
          </p:cNvPr>
          <p:cNvSpPr txBox="1"/>
          <p:nvPr/>
        </p:nvSpPr>
        <p:spPr>
          <a:xfrm>
            <a:off x="2950148" y="1880016"/>
            <a:ext cx="9868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ea typeface="+mn-lt"/>
                <a:cs typeface="+mn-lt"/>
              </a:rPr>
              <a:t>Accuracy</a:t>
            </a:r>
            <a:endParaRPr lang="en-US" sz="1400">
              <a:cs typeface="Calibri"/>
            </a:endParaRPr>
          </a:p>
        </p:txBody>
      </p:sp>
    </p:spTree>
    <p:extLst>
      <p:ext uri="{BB962C8B-B14F-4D97-AF65-F5344CB8AC3E}">
        <p14:creationId xmlns:p14="http://schemas.microsoft.com/office/powerpoint/2010/main" val="1521958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3580E-2AE4-4D57-DFB0-9C698E6BAA55}"/>
              </a:ext>
            </a:extLst>
          </p:cNvPr>
          <p:cNvSpPr>
            <a:spLocks noGrp="1"/>
          </p:cNvSpPr>
          <p:nvPr>
            <p:ph type="title"/>
          </p:nvPr>
        </p:nvSpPr>
        <p:spPr>
          <a:xfrm>
            <a:off x="838201" y="365125"/>
            <a:ext cx="5251316" cy="1807305"/>
          </a:xfrm>
        </p:spPr>
        <p:txBody>
          <a:bodyPr>
            <a:normAutofit/>
          </a:bodyPr>
          <a:lstStyle/>
          <a:p>
            <a:r>
              <a:rPr lang="en-US">
                <a:ea typeface="+mj-lt"/>
                <a:cs typeface="+mj-lt"/>
              </a:rPr>
              <a:t>The Future of Recycling</a:t>
            </a:r>
            <a:endParaRPr lang="en-US"/>
          </a:p>
        </p:txBody>
      </p:sp>
      <p:sp>
        <p:nvSpPr>
          <p:cNvPr id="3" name="Content Placeholder 2">
            <a:extLst>
              <a:ext uri="{FF2B5EF4-FFF2-40B4-BE49-F238E27FC236}">
                <a16:creationId xmlns:a16="http://schemas.microsoft.com/office/drawing/2014/main" id="{F4F4C787-273E-407F-B8C4-9951AD00811E}"/>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1700">
                <a:ea typeface="+mn-lt"/>
                <a:cs typeface="+mn-lt"/>
              </a:rPr>
              <a:t>Despite these challenges, we believe that AI has the potential to transform the way we recycle in the future. As technology continues to advance and become more affordable, we expect to see more and more recycling facilities adopting AI solutions to improve their processes.</a:t>
            </a:r>
            <a:endParaRPr lang="en-US" sz="1700">
              <a:cs typeface="Calibri" panose="020F0502020204030204"/>
            </a:endParaRPr>
          </a:p>
          <a:p>
            <a:r>
              <a:rPr lang="en-US" sz="1700">
                <a:ea typeface="+mn-lt"/>
                <a:cs typeface="+mn-lt"/>
              </a:rPr>
              <a:t>In the long term, we envision a world where recycling is fully automated and highly efficient, with minimal waste and maximum resource recovery. With AI as our ally, we can work towards a more sustainable future for ourselves and future generations.</a:t>
            </a:r>
            <a:endParaRPr lang="en-US" sz="1700"/>
          </a:p>
          <a:p>
            <a:endParaRPr lang="en-US" sz="1700">
              <a:cs typeface="Calibri"/>
            </a:endParaRPr>
          </a:p>
        </p:txBody>
      </p:sp>
      <p:pic>
        <p:nvPicPr>
          <p:cNvPr id="4" name="Picture 4" descr="A picture containing grass, sky, outdoor&#10;&#10;Description automatically generated">
            <a:extLst>
              <a:ext uri="{FF2B5EF4-FFF2-40B4-BE49-F238E27FC236}">
                <a16:creationId xmlns:a16="http://schemas.microsoft.com/office/drawing/2014/main" id="{C2FBB626-228F-56BB-0BEA-0CCE1DBEC3C0}"/>
              </a:ext>
            </a:extLst>
          </p:cNvPr>
          <p:cNvPicPr>
            <a:picLocks noChangeAspect="1"/>
          </p:cNvPicPr>
          <p:nvPr/>
        </p:nvPicPr>
        <p:blipFill rotWithShape="1">
          <a:blip r:embed="rId3"/>
          <a:srcRect l="7368" r="568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897254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1FFC8BD-6986-B03B-EC19-E6916388C340}"/>
              </a:ext>
            </a:extLst>
          </p:cNvPr>
          <p:cNvSpPr>
            <a:spLocks noGrp="1"/>
          </p:cNvSpPr>
          <p:nvPr>
            <p:ph type="title"/>
          </p:nvPr>
        </p:nvSpPr>
        <p:spPr>
          <a:xfrm>
            <a:off x="479394" y="1070800"/>
            <a:ext cx="3939688" cy="5583126"/>
          </a:xfrm>
        </p:spPr>
        <p:txBody>
          <a:bodyPr>
            <a:normAutofit/>
          </a:bodyPr>
          <a:lstStyle/>
          <a:p>
            <a:pPr algn="r"/>
            <a:r>
              <a:rPr lang="en-US" sz="8000">
                <a:cs typeface="Calibri Light"/>
              </a:rPr>
              <a:t>Agenda</a:t>
            </a:r>
            <a:endParaRPr lang="en-US" sz="8000"/>
          </a:p>
        </p:txBody>
      </p:sp>
      <p:cxnSp>
        <p:nvCxnSpPr>
          <p:cNvPr id="37"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38" name="Content Placeholder 2">
            <a:extLst>
              <a:ext uri="{FF2B5EF4-FFF2-40B4-BE49-F238E27FC236}">
                <a16:creationId xmlns:a16="http://schemas.microsoft.com/office/drawing/2014/main" id="{C7C49657-A190-E116-68F5-6603BE3151A9}"/>
              </a:ext>
            </a:extLst>
          </p:cNvPr>
          <p:cNvGraphicFramePr>
            <a:graphicFrameLocks noGrp="1"/>
          </p:cNvGraphicFramePr>
          <p:nvPr>
            <p:ph idx="1"/>
            <p:extLst>
              <p:ext uri="{D42A27DB-BD31-4B8C-83A1-F6EECF244321}">
                <p14:modId xmlns:p14="http://schemas.microsoft.com/office/powerpoint/2010/main" val="266115112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3753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grass, sky, outdoor&#10;&#10;Description automatically generated">
            <a:extLst>
              <a:ext uri="{FF2B5EF4-FFF2-40B4-BE49-F238E27FC236}">
                <a16:creationId xmlns:a16="http://schemas.microsoft.com/office/drawing/2014/main" id="{32E09A7B-992E-AAD8-51B4-089F03D40B63}"/>
              </a:ext>
            </a:extLst>
          </p:cNvPr>
          <p:cNvPicPr>
            <a:picLocks noGrp="1" noChangeAspect="1"/>
          </p:cNvPicPr>
          <p:nvPr>
            <p:ph idx="1"/>
          </p:nvPr>
        </p:nvPicPr>
        <p:blipFill rotWithShape="1">
          <a:blip r:embed="rId2"/>
          <a:srcRect t="43760"/>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02409EC3-D220-86C1-9F6D-038E107B832E}"/>
              </a:ext>
            </a:extLst>
          </p:cNvPr>
          <p:cNvSpPr txBox="1"/>
          <p:nvPr/>
        </p:nvSpPr>
        <p:spPr>
          <a:xfrm>
            <a:off x="4315847" y="1590729"/>
            <a:ext cx="30436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a:cs typeface="Calibri"/>
              </a:rPr>
              <a:t>Thanks</a:t>
            </a:r>
          </a:p>
        </p:txBody>
      </p:sp>
    </p:spTree>
    <p:extLst>
      <p:ext uri="{BB962C8B-B14F-4D97-AF65-F5344CB8AC3E}">
        <p14:creationId xmlns:p14="http://schemas.microsoft.com/office/powerpoint/2010/main" val="163767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6EC198-250D-461F-12E2-777BAA5F7402}"/>
              </a:ext>
            </a:extLst>
          </p:cNvPr>
          <p:cNvSpPr>
            <a:spLocks noGrp="1"/>
          </p:cNvSpPr>
          <p:nvPr>
            <p:ph type="title"/>
          </p:nvPr>
        </p:nvSpPr>
        <p:spPr>
          <a:xfrm>
            <a:off x="5291113" y="321342"/>
            <a:ext cx="5458838" cy="1325563"/>
          </a:xfrm>
        </p:spPr>
        <p:txBody>
          <a:bodyPr>
            <a:normAutofit/>
          </a:bodyPr>
          <a:lstStyle/>
          <a:p>
            <a:r>
              <a:rPr lang="en-US">
                <a:ea typeface="+mj-lt"/>
                <a:cs typeface="+mj-lt"/>
              </a:rPr>
              <a:t>Canada Recycling Rate</a:t>
            </a:r>
            <a:endParaRPr lang="en-US"/>
          </a:p>
        </p:txBody>
      </p:sp>
      <p:sp>
        <p:nvSpPr>
          <p:cNvPr id="20"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text, screenshot, font, number&#10;&#10;Description automatically generated">
            <a:extLst>
              <a:ext uri="{FF2B5EF4-FFF2-40B4-BE49-F238E27FC236}">
                <a16:creationId xmlns:a16="http://schemas.microsoft.com/office/drawing/2014/main" id="{71A6A8BF-6659-92AB-825D-EF4FE85DD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42274"/>
            <a:ext cx="6733309" cy="489641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5" name="Content Placeholder 2">
            <a:extLst>
              <a:ext uri="{FF2B5EF4-FFF2-40B4-BE49-F238E27FC236}">
                <a16:creationId xmlns:a16="http://schemas.microsoft.com/office/drawing/2014/main" id="{42EA1F36-BF92-027E-E0DE-5E14F4AFB7F7}"/>
              </a:ext>
            </a:extLst>
          </p:cNvPr>
          <p:cNvGraphicFramePr>
            <a:graphicFrameLocks noGrp="1"/>
          </p:cNvGraphicFramePr>
          <p:nvPr>
            <p:ph idx="1"/>
            <p:extLst>
              <p:ext uri="{D42A27DB-BD31-4B8C-83A1-F6EECF244321}">
                <p14:modId xmlns:p14="http://schemas.microsoft.com/office/powerpoint/2010/main" val="3495810824"/>
              </p:ext>
            </p:extLst>
          </p:nvPr>
        </p:nvGraphicFramePr>
        <p:xfrm>
          <a:off x="6602033" y="1979680"/>
          <a:ext cx="5458838" cy="419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3154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75911AF-03B7-ACB0-84A0-B5188795BE12}"/>
              </a:ext>
            </a:extLst>
          </p:cNvPr>
          <p:cNvPicPr>
            <a:picLocks noGrp="1" noChangeAspect="1"/>
          </p:cNvPicPr>
          <p:nvPr>
            <p:ph idx="1"/>
          </p:nvPr>
        </p:nvPicPr>
        <p:blipFill>
          <a:blip r:embed="rId2"/>
          <a:stretch>
            <a:fillRect/>
          </a:stretch>
        </p:blipFill>
        <p:spPr>
          <a:xfrm>
            <a:off x="838200" y="588176"/>
            <a:ext cx="10515600" cy="5479129"/>
          </a:xfrm>
        </p:spPr>
      </p:pic>
    </p:spTree>
    <p:extLst>
      <p:ext uri="{BB962C8B-B14F-4D97-AF65-F5344CB8AC3E}">
        <p14:creationId xmlns:p14="http://schemas.microsoft.com/office/powerpoint/2010/main" val="2182455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C198-250D-461F-12E2-777BAA5F7402}"/>
              </a:ext>
            </a:extLst>
          </p:cNvPr>
          <p:cNvSpPr>
            <a:spLocks noGrp="1"/>
          </p:cNvSpPr>
          <p:nvPr>
            <p:ph type="title"/>
          </p:nvPr>
        </p:nvSpPr>
        <p:spPr/>
        <p:txBody>
          <a:bodyPr/>
          <a:lstStyle/>
          <a:p>
            <a:r>
              <a:rPr lang="en-US">
                <a:ea typeface="+mj-lt"/>
                <a:cs typeface="+mj-lt"/>
              </a:rPr>
              <a:t>The Problem with Recycling</a:t>
            </a:r>
            <a:endParaRPr lang="en-US"/>
          </a:p>
        </p:txBody>
      </p:sp>
      <p:graphicFrame>
        <p:nvGraphicFramePr>
          <p:cNvPr id="5" name="Content Placeholder 2">
            <a:extLst>
              <a:ext uri="{FF2B5EF4-FFF2-40B4-BE49-F238E27FC236}">
                <a16:creationId xmlns:a16="http://schemas.microsoft.com/office/drawing/2014/main" id="{42EA1F36-BF92-027E-E0DE-5E14F4AFB7F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486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171412A-D787-5745-C27E-1FF9512CD42F}"/>
              </a:ext>
            </a:extLst>
          </p:cNvPr>
          <p:cNvSpPr>
            <a:spLocks noGrp="1"/>
          </p:cNvSpPr>
          <p:nvPr>
            <p:ph type="title"/>
          </p:nvPr>
        </p:nvSpPr>
        <p:spPr>
          <a:xfrm>
            <a:off x="838200" y="365125"/>
            <a:ext cx="9842237" cy="1325563"/>
          </a:xfrm>
        </p:spPr>
        <p:txBody>
          <a:bodyPr>
            <a:normAutofit/>
          </a:bodyPr>
          <a:lstStyle/>
          <a:p>
            <a:r>
              <a:rPr lang="en-US" sz="5600">
                <a:ea typeface="+mj-lt"/>
                <a:cs typeface="+mj-lt"/>
              </a:rPr>
              <a:t>The Solution: AI</a:t>
            </a:r>
            <a:endParaRPr lang="en-US" sz="560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10" name="Content Placeholder 2">
            <a:extLst>
              <a:ext uri="{FF2B5EF4-FFF2-40B4-BE49-F238E27FC236}">
                <a16:creationId xmlns:a16="http://schemas.microsoft.com/office/drawing/2014/main" id="{B00BE771-0E0E-4612-F047-8AFF85F38DC5}"/>
              </a:ext>
            </a:extLst>
          </p:cNvPr>
          <p:cNvGraphicFramePr>
            <a:graphicFrameLocks noGrp="1"/>
          </p:cNvGraphicFramePr>
          <p:nvPr>
            <p:ph idx="1"/>
            <p:extLst>
              <p:ext uri="{D42A27DB-BD31-4B8C-83A1-F6EECF244321}">
                <p14:modId xmlns:p14="http://schemas.microsoft.com/office/powerpoint/2010/main" val="1272461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4372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6D84C-178F-0811-4A23-5C3C9B599217}"/>
              </a:ext>
            </a:extLst>
          </p:cNvPr>
          <p:cNvSpPr>
            <a:spLocks noGrp="1"/>
          </p:cNvSpPr>
          <p:nvPr>
            <p:ph type="title"/>
          </p:nvPr>
        </p:nvSpPr>
        <p:spPr>
          <a:xfrm>
            <a:off x="838200" y="1336390"/>
            <a:ext cx="6155988" cy="1182927"/>
          </a:xfrm>
        </p:spPr>
        <p:txBody>
          <a:bodyPr anchor="b">
            <a:normAutofit/>
          </a:bodyPr>
          <a:lstStyle/>
          <a:p>
            <a:r>
              <a:rPr lang="en-US" sz="5600">
                <a:ea typeface="+mj-lt"/>
                <a:cs typeface="+mj-lt"/>
              </a:rPr>
              <a:t>How AI Can Help</a:t>
            </a:r>
            <a:endParaRPr lang="en-US" sz="5600"/>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9DD97A-1B34-95C9-DD69-4102C24BF514}"/>
              </a:ext>
            </a:extLst>
          </p:cNvPr>
          <p:cNvSpPr>
            <a:spLocks noGrp="1"/>
          </p:cNvSpPr>
          <p:nvPr>
            <p:ph idx="1"/>
          </p:nvPr>
        </p:nvSpPr>
        <p:spPr>
          <a:xfrm>
            <a:off x="803776" y="2829330"/>
            <a:ext cx="6190412" cy="3344459"/>
          </a:xfrm>
        </p:spPr>
        <p:txBody>
          <a:bodyPr vert="horz" lIns="91440" tIns="45720" rIns="91440" bIns="45720" rtlCol="0" anchor="t">
            <a:normAutofit/>
          </a:bodyPr>
          <a:lstStyle/>
          <a:p>
            <a:r>
              <a:rPr lang="en-US" sz="1700">
                <a:solidFill>
                  <a:schemeClr val="tx1">
                    <a:alpha val="80000"/>
                  </a:schemeClr>
                </a:solidFill>
                <a:ea typeface="+mn-lt"/>
                <a:cs typeface="+mn-lt"/>
              </a:rPr>
              <a:t>AI can help us in many ways when it comes to recycling. For example, machine learning algorithms can be used to identify different types of materials, such as plastic, glass, and metal, with incredible accuracy. This means that we can sort materials more efficiently and effectively, reducing contamination and increasing recycling rates.</a:t>
            </a:r>
            <a:endParaRPr lang="en-US" sz="1700">
              <a:solidFill>
                <a:schemeClr val="tx1">
                  <a:alpha val="80000"/>
                </a:schemeClr>
              </a:solidFill>
              <a:cs typeface="Calibri" panose="020F0502020204030204"/>
            </a:endParaRPr>
          </a:p>
          <a:p>
            <a:r>
              <a:rPr lang="en-US" sz="1700">
                <a:solidFill>
                  <a:schemeClr val="tx1">
                    <a:alpha val="80000"/>
                  </a:schemeClr>
                </a:solidFill>
                <a:ea typeface="+mn-lt"/>
                <a:cs typeface="+mn-lt"/>
              </a:rPr>
              <a:t>AI can also help us identify and remove non-recyclable materials from the recycling stream. By using computer vision technology, we can detect items that don't belong and divert them to the appropriate disposal method. This reduces the amount of waste that ends up in landfills or incinerators, preserving valuable resources and protecting the environment.</a:t>
            </a:r>
            <a:endParaRPr lang="en-US" sz="1700">
              <a:solidFill>
                <a:schemeClr val="tx1">
                  <a:alpha val="80000"/>
                </a:schemeClr>
              </a:solidFill>
            </a:endParaRPr>
          </a:p>
          <a:p>
            <a:endParaRPr lang="en-US" sz="1700">
              <a:solidFill>
                <a:schemeClr val="tx1">
                  <a:alpha val="80000"/>
                </a:schemeClr>
              </a:solidFill>
              <a:cs typeface="Calibri"/>
            </a:endParaRPr>
          </a:p>
        </p:txBody>
      </p:sp>
      <p:pic>
        <p:nvPicPr>
          <p:cNvPr id="7" name="Graphic 6" descr="Robot">
            <a:extLst>
              <a:ext uri="{FF2B5EF4-FFF2-40B4-BE49-F238E27FC236}">
                <a16:creationId xmlns:a16="http://schemas.microsoft.com/office/drawing/2014/main" id="{4E0461C6-0A0D-3107-44E4-C757E1ACE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653" y="1980885"/>
            <a:ext cx="3548404" cy="3548404"/>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129301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01C064A-E6E4-44D2-B345-2BB7514A70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9" name="Color">
              <a:extLst>
                <a:ext uri="{FF2B5EF4-FFF2-40B4-BE49-F238E27FC236}">
                  <a16:creationId xmlns:a16="http://schemas.microsoft.com/office/drawing/2014/main" id="{DB12EA1C-AD22-49E2-9660-D9CDC6B61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lor">
              <a:extLst>
                <a:ext uri="{FF2B5EF4-FFF2-40B4-BE49-F238E27FC236}">
                  <a16:creationId xmlns:a16="http://schemas.microsoft.com/office/drawing/2014/main" id="{67CE115B-4A96-4B14-8520-5C5FC624E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olor">
            <a:extLst>
              <a:ext uri="{FF2B5EF4-FFF2-40B4-BE49-F238E27FC236}">
                <a16:creationId xmlns:a16="http://schemas.microsoft.com/office/drawing/2014/main" id="{D1945E2A-ABF1-415C-B37A-BD0A5C199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rgbClr val="FFD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a:extLst>
              <a:ext uri="{FF2B5EF4-FFF2-40B4-BE49-F238E27FC236}">
                <a16:creationId xmlns:a16="http://schemas.microsoft.com/office/drawing/2014/main" id="{95CDF260-957C-D9DF-E531-BBDFE3114560}"/>
              </a:ext>
            </a:extLst>
          </p:cNvPr>
          <p:cNvPicPr>
            <a:picLocks noChangeAspect="1"/>
          </p:cNvPicPr>
          <p:nvPr/>
        </p:nvPicPr>
        <p:blipFill rotWithShape="1">
          <a:blip r:embed="rId2"/>
          <a:srcRect t="8985" r="1" b="8353"/>
          <a:stretch/>
        </p:blipFill>
        <p:spPr>
          <a:xfrm>
            <a:off x="4747306" y="653615"/>
            <a:ext cx="6701945" cy="5540004"/>
          </a:xfrm>
          <a:prstGeom prst="rect">
            <a:avLst/>
          </a:prstGeom>
        </p:spPr>
      </p:pic>
      <p:grpSp>
        <p:nvGrpSpPr>
          <p:cNvPr id="34" name="Group 33">
            <a:extLst>
              <a:ext uri="{FF2B5EF4-FFF2-40B4-BE49-F238E27FC236}">
                <a16:creationId xmlns:a16="http://schemas.microsoft.com/office/drawing/2014/main" id="{BCCEE623-F22A-4681-990C-036558C135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35" name="Freeform: Shape 34">
              <a:extLst>
                <a:ext uri="{FF2B5EF4-FFF2-40B4-BE49-F238E27FC236}">
                  <a16:creationId xmlns:a16="http://schemas.microsoft.com/office/drawing/2014/main" id="{39928A56-DDFB-4B12-BB34-20833166BD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6B3765F0-85F4-4EB3-93DA-59F421CD4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38E03A00-A562-4753-8BA0-93F8B05DE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5F5D032-1BA8-410D-B68E-0DD597582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8BA3FCDE-79E0-49F5-A381-232AB935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0E27297F-31E8-46C6-8569-1FD12C653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374C063-2A46-4D9F-A085-0FB2F194C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0EA9FB2-030E-9221-728B-5477191DAEF2}"/>
              </a:ext>
            </a:extLst>
          </p:cNvPr>
          <p:cNvSpPr>
            <a:spLocks noGrp="1"/>
          </p:cNvSpPr>
          <p:nvPr>
            <p:ph type="title"/>
          </p:nvPr>
        </p:nvSpPr>
        <p:spPr>
          <a:xfrm>
            <a:off x="786385" y="841249"/>
            <a:ext cx="3761709" cy="3018870"/>
          </a:xfrm>
        </p:spPr>
        <p:txBody>
          <a:bodyPr anchor="b">
            <a:normAutofit/>
          </a:bodyPr>
          <a:lstStyle/>
          <a:p>
            <a:r>
              <a:rPr lang="en-US" sz="3000">
                <a:solidFill>
                  <a:schemeClr val="tx2"/>
                </a:solidFill>
                <a:cs typeface="Calibri Light"/>
              </a:rPr>
              <a:t>Eco-Recycling Revolution Continues: </a:t>
            </a:r>
            <a:endParaRPr lang="en-US" sz="3000">
              <a:solidFill>
                <a:schemeClr val="tx2"/>
              </a:solidFill>
            </a:endParaRPr>
          </a:p>
          <a:p>
            <a:endParaRPr lang="en-US" sz="3000">
              <a:solidFill>
                <a:schemeClr val="tx2"/>
              </a:solidFill>
              <a:cs typeface="Calibri Light"/>
            </a:endParaRPr>
          </a:p>
        </p:txBody>
      </p:sp>
      <p:sp>
        <p:nvSpPr>
          <p:cNvPr id="3" name="Content Placeholder 2">
            <a:extLst>
              <a:ext uri="{FF2B5EF4-FFF2-40B4-BE49-F238E27FC236}">
                <a16:creationId xmlns:a16="http://schemas.microsoft.com/office/drawing/2014/main" id="{E9C2705C-F2F2-4398-2C16-CCC8A9BF3B0B}"/>
              </a:ext>
            </a:extLst>
          </p:cNvPr>
          <p:cNvSpPr>
            <a:spLocks noGrp="1"/>
          </p:cNvSpPr>
          <p:nvPr>
            <p:ph idx="1"/>
          </p:nvPr>
        </p:nvSpPr>
        <p:spPr>
          <a:xfrm>
            <a:off x="786383" y="3952172"/>
            <a:ext cx="3761709" cy="2229172"/>
          </a:xfrm>
        </p:spPr>
        <p:txBody>
          <a:bodyPr vert="horz" lIns="91440" tIns="45720" rIns="91440" bIns="45720" rtlCol="0" anchor="t">
            <a:normAutofit/>
          </a:bodyPr>
          <a:lstStyle/>
          <a:p>
            <a:pPr marL="0" indent="0">
              <a:buNone/>
            </a:pPr>
            <a:r>
              <a:rPr lang="en-US" sz="1800">
                <a:solidFill>
                  <a:schemeClr val="tx2"/>
                </a:solidFill>
                <a:cs typeface="Calibri"/>
              </a:rPr>
              <a:t>Welcome to </a:t>
            </a:r>
          </a:p>
          <a:p>
            <a:pPr marL="0" indent="0">
              <a:buNone/>
            </a:pPr>
            <a:r>
              <a:rPr lang="en-US" sz="1800">
                <a:solidFill>
                  <a:schemeClr val="tx2"/>
                </a:solidFill>
                <a:cs typeface="Calibri"/>
              </a:rPr>
              <a:t>RecyclingMates</a:t>
            </a:r>
          </a:p>
          <a:p>
            <a:pPr marL="0" indent="0">
              <a:buNone/>
            </a:pPr>
            <a:r>
              <a:rPr lang="en-US" sz="1800">
                <a:solidFill>
                  <a:schemeClr val="tx2"/>
                </a:solidFill>
                <a:latin typeface="Calibri Light"/>
                <a:cs typeface="Calibri Light"/>
              </a:rPr>
              <a:t>Collectors and Refunds</a:t>
            </a:r>
            <a:endParaRPr lang="en-US" sz="1800">
              <a:solidFill>
                <a:schemeClr val="tx2"/>
              </a:solidFill>
            </a:endParaRPr>
          </a:p>
          <a:p>
            <a:pPr marL="0" indent="0">
              <a:buNone/>
            </a:pPr>
            <a:endParaRPr lang="en-US" sz="1800">
              <a:solidFill>
                <a:schemeClr val="tx2"/>
              </a:solidFill>
              <a:cs typeface="Calibri"/>
            </a:endParaRPr>
          </a:p>
        </p:txBody>
      </p:sp>
    </p:spTree>
    <p:extLst>
      <p:ext uri="{BB962C8B-B14F-4D97-AF65-F5344CB8AC3E}">
        <p14:creationId xmlns:p14="http://schemas.microsoft.com/office/powerpoint/2010/main" val="493399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17C83-C21A-2C65-36AB-5B4075BB33D9}"/>
              </a:ext>
            </a:extLst>
          </p:cNvPr>
          <p:cNvSpPr>
            <a:spLocks noGrp="1"/>
          </p:cNvSpPr>
          <p:nvPr>
            <p:ph type="title"/>
          </p:nvPr>
        </p:nvSpPr>
        <p:spPr>
          <a:xfrm>
            <a:off x="1137033" y="670559"/>
            <a:ext cx="4683321" cy="2148841"/>
          </a:xfrm>
        </p:spPr>
        <p:txBody>
          <a:bodyPr anchor="t">
            <a:normAutofit/>
          </a:bodyPr>
          <a:lstStyle/>
          <a:p>
            <a:r>
              <a:rPr lang="en-US" sz="3700">
                <a:ea typeface="+mj-lt"/>
                <a:cs typeface="+mj-lt"/>
              </a:rPr>
              <a:t>Using Convolutional Neural Networks to Detect and Classify Recyclables</a:t>
            </a:r>
            <a:endParaRPr lang="en-US" sz="3700"/>
          </a:p>
        </p:txBody>
      </p:sp>
      <p:pic>
        <p:nvPicPr>
          <p:cNvPr id="4" name="Picture 4">
            <a:extLst>
              <a:ext uri="{FF2B5EF4-FFF2-40B4-BE49-F238E27FC236}">
                <a16:creationId xmlns:a16="http://schemas.microsoft.com/office/drawing/2014/main" id="{9ACAC4EB-2A8A-10AB-66C8-DF31149B8DA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2403"/>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Content Placeholder 2">
            <a:extLst>
              <a:ext uri="{FF2B5EF4-FFF2-40B4-BE49-F238E27FC236}">
                <a16:creationId xmlns:a16="http://schemas.microsoft.com/office/drawing/2014/main" id="{69006628-FAF6-F6C1-0EA6-1E0B4A48061C}"/>
              </a:ext>
            </a:extLst>
          </p:cNvPr>
          <p:cNvSpPr>
            <a:spLocks noGrp="1"/>
          </p:cNvSpPr>
          <p:nvPr>
            <p:ph idx="1"/>
          </p:nvPr>
        </p:nvSpPr>
        <p:spPr>
          <a:xfrm>
            <a:off x="6797004" y="670559"/>
            <a:ext cx="4555782" cy="5445076"/>
          </a:xfrm>
        </p:spPr>
        <p:txBody>
          <a:bodyPr vert="horz" lIns="91440" tIns="45720" rIns="91440" bIns="45720" rtlCol="0" anchor="t">
            <a:normAutofit/>
          </a:bodyPr>
          <a:lstStyle/>
          <a:p>
            <a:r>
              <a:rPr lang="en-US" sz="2000">
                <a:ea typeface="+mn-lt"/>
                <a:cs typeface="+mn-lt"/>
              </a:rPr>
              <a:t>In this project, we are going to use convolutional neural networks (CNNs) to achieve the detection and classification of four specific recyclable materials: plastic bottles, glass bottles, cans, and cardboard. CNNs are a class of deep learning algorithm that can be used for images analysis and pattern recognition tasks, making them suitable for object recognition purposes.</a:t>
            </a:r>
            <a:endParaRPr lang="en-US" sz="2000">
              <a:cs typeface="Calibri" panose="020F0502020204030204"/>
            </a:endParaRPr>
          </a:p>
          <a:p>
            <a:r>
              <a:rPr lang="en-US" sz="2000">
                <a:ea typeface="+mn-lt"/>
                <a:cs typeface="+mn-lt"/>
              </a:rPr>
              <a:t>By training our CNN on a large dataset of recyclable items, we can teach the network to identify and distinguish various shapes, colors, and textures associated with each material. This will enable us to sort recyclables more accurately and efficiently, reducing contamination and increasing recycling rates.</a:t>
            </a:r>
            <a:endParaRPr lang="en-US" sz="2000"/>
          </a:p>
          <a:p>
            <a:endParaRPr lang="en-US" sz="2000">
              <a:cs typeface="Calibri"/>
            </a:endParaRPr>
          </a:p>
        </p:txBody>
      </p:sp>
    </p:spTree>
    <p:extLst>
      <p:ext uri="{BB962C8B-B14F-4D97-AF65-F5344CB8AC3E}">
        <p14:creationId xmlns:p14="http://schemas.microsoft.com/office/powerpoint/2010/main" val="42298374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3F06D21DE37248AC914B600C924F15" ma:contentTypeVersion="10" ma:contentTypeDescription="Create a new document." ma:contentTypeScope="" ma:versionID="d4fc3a4c99f32c7d7e93603ad8d10928">
  <xsd:schema xmlns:xsd="http://www.w3.org/2001/XMLSchema" xmlns:xs="http://www.w3.org/2001/XMLSchema" xmlns:p="http://schemas.microsoft.com/office/2006/metadata/properties" xmlns:ns2="9a916489-07a6-46dd-ab81-f71f67753100" xmlns:ns3="83c1e269-955c-4f7d-b11e-e81780149a84" targetNamespace="http://schemas.microsoft.com/office/2006/metadata/properties" ma:root="true" ma:fieldsID="dbd7b4ed78ea48613024e98866dff9c5" ns2:_="" ns3:_="">
    <xsd:import namespace="9a916489-07a6-46dd-ab81-f71f67753100"/>
    <xsd:import namespace="83c1e269-955c-4f7d-b11e-e81780149a8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16489-07a6-46dd-ab81-f71f677531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7671ed6-f239-4445-b5db-c397f9a6d208"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c1e269-955c-4f7d-b11e-e81780149a84"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c30d938-9057-47b0-85ff-2914dfa2e285}" ma:internalName="TaxCatchAll" ma:showField="CatchAllData" ma:web="83c1e269-955c-4f7d-b11e-e81780149a84">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3c1e269-955c-4f7d-b11e-e81780149a84" xsi:nil="true"/>
    <lcf76f155ced4ddcb4097134ff3c332f xmlns="9a916489-07a6-46dd-ab81-f71f67753100">
      <Terms xmlns="http://schemas.microsoft.com/office/infopath/2007/PartnerControls"/>
    </lcf76f155ced4ddcb4097134ff3c332f>
    <SharedWithUsers xmlns="83c1e269-955c-4f7d-b11e-e81780149a84">
      <UserInfo>
        <DisplayName>Nelson Nwachia</DisplayName>
        <AccountId>12</AccountId>
        <AccountType/>
      </UserInfo>
      <UserInfo>
        <DisplayName>Dhyey Shaileshkumar Patel</DisplayName>
        <AccountId>13</AccountId>
        <AccountType/>
      </UserInfo>
      <UserInfo>
        <DisplayName>Arzitha Rachakonda</DisplayName>
        <AccountId>14</AccountId>
        <AccountType/>
      </UserInfo>
    </SharedWithUsers>
  </documentManagement>
</p:properties>
</file>

<file path=customXml/itemProps1.xml><?xml version="1.0" encoding="utf-8"?>
<ds:datastoreItem xmlns:ds="http://schemas.openxmlformats.org/officeDocument/2006/customXml" ds:itemID="{4DBB54CD-2238-4800-BD29-FF27B6725B8F}">
  <ds:schemaRefs>
    <ds:schemaRef ds:uri="83c1e269-955c-4f7d-b11e-e81780149a84"/>
    <ds:schemaRef ds:uri="9a916489-07a6-46dd-ab81-f71f677531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B4E6665-239D-4683-8339-9E8FCF2D5E8E}">
  <ds:schemaRefs>
    <ds:schemaRef ds:uri="http://schemas.microsoft.com/sharepoint/v3/contenttype/forms"/>
  </ds:schemaRefs>
</ds:datastoreItem>
</file>

<file path=customXml/itemProps3.xml><?xml version="1.0" encoding="utf-8"?>
<ds:datastoreItem xmlns:ds="http://schemas.openxmlformats.org/officeDocument/2006/customXml" ds:itemID="{4515CEE3-6768-4029-A327-95224D0854E4}">
  <ds:schemaRefs>
    <ds:schemaRef ds:uri="83c1e269-955c-4f7d-b11e-e81780149a84"/>
    <ds:schemaRef ds:uri="9a916489-07a6-46dd-ab81-f71f6775310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10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Recycling Revolution: How AI is Transforming Waste Management</vt:lpstr>
      <vt:lpstr>Agenda</vt:lpstr>
      <vt:lpstr>Canada Recycling Rate</vt:lpstr>
      <vt:lpstr>PowerPoint Presentation</vt:lpstr>
      <vt:lpstr>The Problem with Recycling</vt:lpstr>
      <vt:lpstr>The Solution: AI</vt:lpstr>
      <vt:lpstr>How AI Can Help</vt:lpstr>
      <vt:lpstr>Eco-Recycling Revolution Continues:  </vt:lpstr>
      <vt:lpstr>Using Convolutional Neural Networks to Detect and Classify Recyclables</vt:lpstr>
      <vt:lpstr>Eco-Recycling Revolution Continues: Collectors and Refunds</vt:lpstr>
      <vt:lpstr>The Benefits Recycling using AI</vt:lpstr>
      <vt:lpstr>Challenges and Limitations</vt:lpstr>
      <vt:lpstr>Results</vt:lpstr>
      <vt:lpstr>Data exploration:</vt:lpstr>
      <vt:lpstr>Baseline Model</vt:lpstr>
      <vt:lpstr>Model 2</vt:lpstr>
      <vt:lpstr>Current best model</vt:lpstr>
      <vt:lpstr>Confusion Matrix</vt:lpstr>
      <vt:lpstr>The Future of Recycling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2023-06-14T13:25:13Z</dcterms:created>
  <dcterms:modified xsi:type="dcterms:W3CDTF">2023-07-19T18:56:14Z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0x010100B03F06D21DE37248AC914B600C924F15</vt:lpwstr>
  </property>
  <property fmtid="{D5CDD505-2E9C-101B-9397-08002B2CF9AE}" pid="3" name="MediaServiceImageTags">
    <vt:lpwstr/>
  </property>
</Properties>
</file>